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39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yne T. Rushforth" userId="3f216601-c974-4b74-a92e-2911fd7689d4" providerId="ADAL" clId="{73D8A155-54D6-4620-9A94-1EABCE62F715}"/>
    <pc:docChg chg="undo custSel modSld">
      <pc:chgData name="Layne T. Rushforth" userId="3f216601-c974-4b74-a92e-2911fd7689d4" providerId="ADAL" clId="{73D8A155-54D6-4620-9A94-1EABCE62F715}" dt="2024-05-10T22:50:58.798" v="4" actId="6549"/>
      <pc:docMkLst>
        <pc:docMk/>
      </pc:docMkLst>
      <pc:sldChg chg="modSp mod">
        <pc:chgData name="Layne T. Rushforth" userId="3f216601-c974-4b74-a92e-2911fd7689d4" providerId="ADAL" clId="{73D8A155-54D6-4620-9A94-1EABCE62F715}" dt="2024-05-10T22:50:58.798" v="4" actId="6549"/>
        <pc:sldMkLst>
          <pc:docMk/>
          <pc:sldMk cId="0" sldId="259"/>
        </pc:sldMkLst>
        <pc:spChg chg="mod">
          <ac:chgData name="Layne T. Rushforth" userId="3f216601-c974-4b74-a92e-2911fd7689d4" providerId="ADAL" clId="{73D8A155-54D6-4620-9A94-1EABCE62F715}" dt="2024-05-10T22:50:58.798" v="4" actId="6549"/>
          <ac:spMkLst>
            <pc:docMk/>
            <pc:sldMk cId="0" sldId="259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 u="sng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41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 u="sng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41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 u="sng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41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 u="sng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41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41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1700" y="879094"/>
            <a:ext cx="4095750" cy="422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 u="sng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01700" y="1612138"/>
            <a:ext cx="8380730" cy="4356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128759" y="6959430"/>
            <a:ext cx="241300" cy="1943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41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servicemissionary.churchofjesuschrist.org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7358" y="879094"/>
            <a:ext cx="7300595" cy="802005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2882265" marR="5080" indent="-2870200">
              <a:lnSpc>
                <a:spcPts val="2990"/>
              </a:lnSpc>
              <a:spcBef>
                <a:spcPts val="310"/>
              </a:spcBef>
            </a:pPr>
            <a:r>
              <a:rPr u="none" dirty="0"/>
              <a:t>Operation</a:t>
            </a:r>
            <a:r>
              <a:rPr u="none" spc="-40" dirty="0"/>
              <a:t> </a:t>
            </a:r>
            <a:r>
              <a:rPr u="none" dirty="0"/>
              <a:t>Manager</a:t>
            </a:r>
            <a:r>
              <a:rPr u="none" spc="-30" dirty="0"/>
              <a:t> </a:t>
            </a:r>
            <a:r>
              <a:rPr u="none" dirty="0"/>
              <a:t>SMMS</a:t>
            </a:r>
            <a:r>
              <a:rPr u="none" spc="-30" dirty="0"/>
              <a:t> </a:t>
            </a:r>
            <a:r>
              <a:rPr u="none" dirty="0"/>
              <a:t>Quick</a:t>
            </a:r>
            <a:r>
              <a:rPr u="none" spc="-25" dirty="0"/>
              <a:t> </a:t>
            </a:r>
            <a:r>
              <a:rPr u="none" dirty="0"/>
              <a:t>Reference</a:t>
            </a:r>
            <a:r>
              <a:rPr u="none" spc="-30" dirty="0"/>
              <a:t> </a:t>
            </a:r>
            <a:r>
              <a:rPr u="none" spc="-10" dirty="0"/>
              <a:t>Guide </a:t>
            </a:r>
            <a:r>
              <a:rPr u="none" dirty="0"/>
              <a:t>Key</a:t>
            </a:r>
            <a:r>
              <a:rPr u="none" spc="-20" dirty="0"/>
              <a:t> </a:t>
            </a:r>
            <a:r>
              <a:rPr u="none" spc="-10" dirty="0"/>
              <a:t>Points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1700" y="1991995"/>
            <a:ext cx="8245475" cy="4650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2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Getting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into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the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SMMS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760"/>
              </a:lnSpc>
            </a:pPr>
            <a:r>
              <a:rPr sz="2400" dirty="0">
                <a:latin typeface="Times New Roman"/>
                <a:cs typeface="Times New Roman"/>
              </a:rPr>
              <a:t>SMMS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application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run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from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your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browser:</a:t>
            </a:r>
            <a:endParaRPr sz="2400">
              <a:latin typeface="Times New Roman"/>
              <a:cs typeface="Times New Roman"/>
            </a:endParaRPr>
          </a:p>
          <a:p>
            <a:pPr marL="12700" marR="1486535">
              <a:lnSpc>
                <a:spcPts val="2760"/>
              </a:lnSpc>
              <a:spcBef>
                <a:spcPts val="130"/>
              </a:spcBef>
            </a:pPr>
            <a:r>
              <a:rPr sz="2400" dirty="0">
                <a:latin typeface="Times New Roman"/>
                <a:cs typeface="Times New Roman"/>
              </a:rPr>
              <a:t>Go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https://servicemissionary.churchofjesuschrist.org</a:t>
            </a:r>
            <a:r>
              <a:rPr sz="2400" u="none" spc="-10" dirty="0">
                <a:solidFill>
                  <a:srgbClr val="0462C1"/>
                </a:solidFill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Log</a:t>
            </a:r>
            <a:r>
              <a:rPr sz="2400" u="none" spc="-25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into</a:t>
            </a:r>
            <a:r>
              <a:rPr sz="2400" u="none" spc="-15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your</a:t>
            </a:r>
            <a:r>
              <a:rPr sz="2400" u="none" spc="-20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LDS</a:t>
            </a:r>
            <a:r>
              <a:rPr sz="2400" u="none" spc="-15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Account,</a:t>
            </a:r>
            <a:r>
              <a:rPr sz="2400" u="none" spc="-20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if</a:t>
            </a:r>
            <a:r>
              <a:rPr sz="2400" u="none" spc="-10" dirty="0">
                <a:latin typeface="Times New Roman"/>
                <a:cs typeface="Times New Roman"/>
              </a:rPr>
              <a:t> necessary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550"/>
              </a:spcBef>
              <a:tabLst>
                <a:tab pos="2359660" algn="l"/>
              </a:tabLst>
            </a:pPr>
            <a:r>
              <a:rPr sz="2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</a:t>
            </a:r>
            <a:r>
              <a:rPr sz="2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Dashboard</a:t>
            </a:r>
            <a:r>
              <a:rPr sz="2600" b="1" u="none" dirty="0">
                <a:latin typeface="Times New Roman"/>
                <a:cs typeface="Times New Roman"/>
              </a:rPr>
              <a:t>	</a:t>
            </a:r>
            <a:r>
              <a:rPr sz="2400" b="1" u="none" spc="-20" dirty="0">
                <a:latin typeface="Times New Roman"/>
                <a:cs typeface="Times New Roman"/>
              </a:rPr>
              <a:t>(pg.8-</a:t>
            </a:r>
            <a:r>
              <a:rPr sz="2400" b="1" u="none" spc="-25" dirty="0">
                <a:latin typeface="Times New Roman"/>
                <a:cs typeface="Times New Roman"/>
              </a:rPr>
              <a:t>11)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ts val="2760"/>
              </a:lnSpc>
              <a:spcBef>
                <a:spcPts val="2840"/>
              </a:spcBef>
            </a:pP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first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page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SMMS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Dashboard.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Opens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automatically </a:t>
            </a:r>
            <a:r>
              <a:rPr sz="2400" dirty="0">
                <a:latin typeface="Times New Roman"/>
                <a:cs typeface="Times New Roman"/>
              </a:rPr>
              <a:t>when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you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sign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in.</a:t>
            </a:r>
            <a:endParaRPr sz="2400">
              <a:latin typeface="Times New Roman"/>
              <a:cs typeface="Times New Roman"/>
            </a:endParaRPr>
          </a:p>
          <a:p>
            <a:pPr marL="469900" marR="50165" indent="-228600">
              <a:lnSpc>
                <a:spcPts val="2770"/>
              </a:lnSpc>
              <a:spcBef>
                <a:spcPts val="165"/>
              </a:spcBef>
              <a:buFont typeface="Symbol"/>
              <a:buChar char=""/>
              <a:tabLst>
                <a:tab pos="469900" algn="l"/>
              </a:tabLst>
            </a:pPr>
            <a:r>
              <a:rPr sz="2400" dirty="0">
                <a:latin typeface="Times New Roman"/>
                <a:cs typeface="Times New Roman"/>
              </a:rPr>
              <a:t>Wherever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you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SMMS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you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always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get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back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the </a:t>
            </a:r>
            <a:r>
              <a:rPr sz="2400" dirty="0">
                <a:latin typeface="Times New Roman"/>
                <a:cs typeface="Times New Roman"/>
              </a:rPr>
              <a:t>home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page by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clicking on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“Service </a:t>
            </a:r>
            <a:r>
              <a:rPr sz="2400" spc="-10" dirty="0">
                <a:latin typeface="Times New Roman"/>
                <a:cs typeface="Times New Roman"/>
              </a:rPr>
              <a:t>Missionary</a:t>
            </a:r>
            <a:endParaRPr sz="2400">
              <a:latin typeface="Times New Roman"/>
              <a:cs typeface="Times New Roman"/>
            </a:endParaRPr>
          </a:p>
          <a:p>
            <a:pPr marL="469900" marR="318135">
              <a:lnSpc>
                <a:spcPts val="2760"/>
              </a:lnSpc>
            </a:pPr>
            <a:r>
              <a:rPr sz="2400" dirty="0">
                <a:latin typeface="Times New Roman"/>
                <a:cs typeface="Times New Roman"/>
              </a:rPr>
              <a:t>Management”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link,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 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upper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left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corner 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blue bar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on </a:t>
            </a:r>
            <a:r>
              <a:rPr sz="2400" dirty="0">
                <a:latin typeface="Times New Roman"/>
                <a:cs typeface="Times New Roman"/>
              </a:rPr>
              <a:t>every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SMMS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page.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spc="-25" dirty="0"/>
              <a:t>1</a:t>
            </a:fld>
            <a:endParaRPr spc="-2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901700" y="882142"/>
            <a:ext cx="8340090" cy="5386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2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Get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list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of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current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Missionaries </a:t>
            </a:r>
            <a:r>
              <a:rPr sz="2400" dirty="0">
                <a:latin typeface="Times New Roman"/>
                <a:cs typeface="Times New Roman"/>
              </a:rPr>
              <a:t>(pg.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13)</a:t>
            </a:r>
            <a:endParaRPr sz="2400">
              <a:latin typeface="Times New Roman"/>
              <a:cs typeface="Times New Roman"/>
            </a:endParaRPr>
          </a:p>
          <a:p>
            <a:pPr marL="12700" marR="209550">
              <a:lnSpc>
                <a:spcPct val="95900"/>
              </a:lnSpc>
              <a:spcBef>
                <a:spcPts val="55"/>
              </a:spcBef>
            </a:pPr>
            <a:r>
              <a:rPr sz="2400" i="1" dirty="0">
                <a:latin typeface="Times New Roman"/>
                <a:cs typeface="Times New Roman"/>
              </a:rPr>
              <a:t>This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list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can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be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used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to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schedule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interviews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for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missionaries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under </a:t>
            </a:r>
            <a:r>
              <a:rPr sz="2400" i="1" dirty="0">
                <a:latin typeface="Times New Roman"/>
                <a:cs typeface="Times New Roman"/>
              </a:rPr>
              <a:t>your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stewardship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and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assure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all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serving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are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registered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spc="-25" dirty="0">
                <a:latin typeface="Times New Roman"/>
                <a:cs typeface="Times New Roman"/>
              </a:rPr>
              <a:t>as </a:t>
            </a:r>
            <a:r>
              <a:rPr sz="2400" i="1" spc="-10" dirty="0">
                <a:latin typeface="Times New Roman"/>
                <a:cs typeface="Times New Roman"/>
              </a:rPr>
              <a:t>missionaries.</a:t>
            </a:r>
            <a:endParaRPr sz="2400">
              <a:latin typeface="Times New Roman"/>
              <a:cs typeface="Times New Roman"/>
            </a:endParaRPr>
          </a:p>
          <a:p>
            <a:pPr marL="926465" indent="-227965">
              <a:lnSpc>
                <a:spcPct val="100000"/>
              </a:lnSpc>
              <a:spcBef>
                <a:spcPts val="50"/>
              </a:spcBef>
              <a:buFont typeface="Symbol"/>
              <a:buChar char=""/>
              <a:tabLst>
                <a:tab pos="926465" algn="l"/>
              </a:tabLst>
            </a:pPr>
            <a:r>
              <a:rPr sz="2400" dirty="0">
                <a:latin typeface="Times New Roman"/>
                <a:cs typeface="Times New Roman"/>
              </a:rPr>
              <a:t>Open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SMMS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return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Dashboard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page.</a:t>
            </a:r>
            <a:endParaRPr sz="2400">
              <a:latin typeface="Times New Roman"/>
              <a:cs typeface="Times New Roman"/>
            </a:endParaRPr>
          </a:p>
          <a:p>
            <a:pPr marL="927100" marR="123189" indent="-228600">
              <a:lnSpc>
                <a:spcPts val="2770"/>
              </a:lnSpc>
              <a:spcBef>
                <a:spcPts val="229"/>
              </a:spcBef>
              <a:buFont typeface="Symbol"/>
              <a:buChar char=""/>
              <a:tabLst>
                <a:tab pos="927100" algn="l"/>
              </a:tabLst>
            </a:pP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Menu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top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page,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“Missionaries”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create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list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missionaries.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20"/>
              </a:lnSpc>
              <a:spcBef>
                <a:spcPts val="2570"/>
              </a:spcBef>
            </a:pPr>
            <a:r>
              <a:rPr sz="2400" b="1" dirty="0">
                <a:latin typeface="Times New Roman"/>
                <a:cs typeface="Times New Roman"/>
              </a:rPr>
              <a:t>Get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list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of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current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Opportunities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(pg.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15-</a:t>
            </a:r>
            <a:r>
              <a:rPr sz="2400" spc="-25" dirty="0">
                <a:latin typeface="Times New Roman"/>
                <a:cs typeface="Times New Roman"/>
              </a:rPr>
              <a:t>16)</a:t>
            </a:r>
            <a:endParaRPr sz="2400">
              <a:latin typeface="Times New Roman"/>
              <a:cs typeface="Times New Roman"/>
            </a:endParaRPr>
          </a:p>
          <a:p>
            <a:pPr marL="12700" marR="697230">
              <a:lnSpc>
                <a:spcPts val="2750"/>
              </a:lnSpc>
              <a:spcBef>
                <a:spcPts val="140"/>
              </a:spcBef>
            </a:pPr>
            <a:r>
              <a:rPr sz="2400" i="1" dirty="0">
                <a:latin typeface="Times New Roman"/>
                <a:cs typeface="Times New Roman"/>
              </a:rPr>
              <a:t>This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list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shows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the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opportunities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that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have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been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created</a:t>
            </a:r>
            <a:r>
              <a:rPr sz="2400" i="1" spc="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or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spc="-25" dirty="0">
                <a:latin typeface="Times New Roman"/>
                <a:cs typeface="Times New Roman"/>
              </a:rPr>
              <a:t>are </a:t>
            </a:r>
            <a:r>
              <a:rPr sz="2400" i="1" dirty="0">
                <a:latin typeface="Times New Roman"/>
                <a:cs typeface="Times New Roman"/>
              </a:rPr>
              <a:t>available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for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your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operation.</a:t>
            </a:r>
            <a:endParaRPr sz="2400">
              <a:latin typeface="Times New Roman"/>
              <a:cs typeface="Times New Roman"/>
            </a:endParaRPr>
          </a:p>
          <a:p>
            <a:pPr marL="926465" indent="-227965">
              <a:lnSpc>
                <a:spcPct val="100000"/>
              </a:lnSpc>
              <a:spcBef>
                <a:spcPts val="2740"/>
              </a:spcBef>
              <a:buFont typeface="Symbol"/>
              <a:buChar char=""/>
              <a:tabLst>
                <a:tab pos="926465" algn="l"/>
              </a:tabLst>
            </a:pPr>
            <a:r>
              <a:rPr sz="2400" dirty="0">
                <a:latin typeface="Times New Roman"/>
                <a:cs typeface="Times New Roman"/>
              </a:rPr>
              <a:t>Open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SMMS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return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Dashboard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page.</a:t>
            </a:r>
            <a:endParaRPr sz="2400">
              <a:latin typeface="Times New Roman"/>
              <a:cs typeface="Times New Roman"/>
            </a:endParaRPr>
          </a:p>
          <a:p>
            <a:pPr marL="927100" marR="5080" indent="-228600">
              <a:lnSpc>
                <a:spcPts val="2760"/>
              </a:lnSpc>
              <a:spcBef>
                <a:spcPts val="254"/>
              </a:spcBef>
              <a:buFont typeface="Symbol"/>
              <a:buChar char=""/>
              <a:tabLst>
                <a:tab pos="927100" algn="l"/>
              </a:tabLst>
            </a:pP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Menu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top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page,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“Opportunities”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select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“Opportunities”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from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drop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down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menu.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901700" y="882142"/>
            <a:ext cx="8238490" cy="2889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2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Get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list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of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current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Assignments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(pg.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21)</a:t>
            </a:r>
            <a:endParaRPr sz="2400">
              <a:latin typeface="Times New Roman"/>
              <a:cs typeface="Times New Roman"/>
            </a:endParaRPr>
          </a:p>
          <a:p>
            <a:pPr marL="12700" marR="820419">
              <a:lnSpc>
                <a:spcPts val="2760"/>
              </a:lnSpc>
              <a:spcBef>
                <a:spcPts val="130"/>
              </a:spcBef>
            </a:pPr>
            <a:r>
              <a:rPr sz="2400" i="1" dirty="0">
                <a:latin typeface="Times New Roman"/>
                <a:cs typeface="Times New Roman"/>
              </a:rPr>
              <a:t>You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can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see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the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assignments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that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have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been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created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for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spc="-20" dirty="0">
                <a:latin typeface="Times New Roman"/>
                <a:cs typeface="Times New Roman"/>
              </a:rPr>
              <a:t>each </a:t>
            </a:r>
            <a:r>
              <a:rPr sz="2400" i="1" dirty="0">
                <a:latin typeface="Times New Roman"/>
                <a:cs typeface="Times New Roman"/>
              </a:rPr>
              <a:t>missionary</a:t>
            </a:r>
            <a:r>
              <a:rPr sz="2400" i="1" spc="-4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on</a:t>
            </a:r>
            <a:r>
              <a:rPr sz="2400" i="1" spc="-4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their</a:t>
            </a:r>
            <a:r>
              <a:rPr sz="2400" i="1" spc="-4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“Missionary</a:t>
            </a:r>
            <a:r>
              <a:rPr sz="2400" i="1" spc="-4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Profile</a:t>
            </a:r>
            <a:r>
              <a:rPr sz="2400" i="1" spc="-40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Page”.</a:t>
            </a:r>
            <a:endParaRPr sz="2400">
              <a:latin typeface="Times New Roman"/>
              <a:cs typeface="Times New Roman"/>
            </a:endParaRPr>
          </a:p>
          <a:p>
            <a:pPr marL="926465" indent="-227965">
              <a:lnSpc>
                <a:spcPts val="2860"/>
              </a:lnSpc>
              <a:buFont typeface="Symbol"/>
              <a:buChar char=""/>
              <a:tabLst>
                <a:tab pos="926465" algn="l"/>
              </a:tabLst>
            </a:pPr>
            <a:r>
              <a:rPr sz="2400" dirty="0">
                <a:latin typeface="Times New Roman"/>
                <a:cs typeface="Times New Roman"/>
              </a:rPr>
              <a:t>Open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SMMS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return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Dashboard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page.</a:t>
            </a:r>
            <a:endParaRPr sz="2400">
              <a:latin typeface="Times New Roman"/>
              <a:cs typeface="Times New Roman"/>
            </a:endParaRPr>
          </a:p>
          <a:p>
            <a:pPr marL="927100" marR="5080" indent="-228600">
              <a:lnSpc>
                <a:spcPts val="2770"/>
              </a:lnSpc>
              <a:spcBef>
                <a:spcPts val="229"/>
              </a:spcBef>
              <a:buFont typeface="Symbol"/>
              <a:buChar char=""/>
              <a:tabLst>
                <a:tab pos="927100" algn="l"/>
              </a:tabLst>
            </a:pP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Menu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top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page,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“Assignments”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create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list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current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assignments.</a:t>
            </a:r>
            <a:endParaRPr sz="2400">
              <a:latin typeface="Times New Roman"/>
              <a:cs typeface="Times New Roman"/>
            </a:endParaRPr>
          </a:p>
          <a:p>
            <a:pPr marL="1383030" marR="195580" lvl="1" indent="-227329">
              <a:lnSpc>
                <a:spcPts val="2760"/>
              </a:lnSpc>
              <a:buFont typeface="Courier New"/>
              <a:buChar char="o"/>
              <a:tabLst>
                <a:tab pos="1384300" algn="l"/>
              </a:tabLst>
            </a:pPr>
            <a:r>
              <a:rPr sz="2400" dirty="0">
                <a:latin typeface="Times New Roman"/>
                <a:cs typeface="Times New Roman"/>
              </a:rPr>
              <a:t>This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more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applicable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young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missionaries </a:t>
            </a:r>
            <a:r>
              <a:rPr sz="2400" spc="-25" dirty="0">
                <a:latin typeface="Times New Roman"/>
                <a:cs typeface="Times New Roman"/>
              </a:rPr>
              <a:t>who 	</a:t>
            </a:r>
            <a:r>
              <a:rPr sz="2400" dirty="0">
                <a:latin typeface="Times New Roman"/>
                <a:cs typeface="Times New Roman"/>
              </a:rPr>
              <a:t>will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have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multiple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assignments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system.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901700" y="882142"/>
            <a:ext cx="8339455" cy="5386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2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Get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list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of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current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Opportunity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Types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(pg.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15,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17-</a:t>
            </a:r>
            <a:r>
              <a:rPr sz="2400" spc="-25" dirty="0">
                <a:latin typeface="Times New Roman"/>
                <a:cs typeface="Times New Roman"/>
              </a:rPr>
              <a:t>18)</a:t>
            </a:r>
            <a:endParaRPr sz="2400">
              <a:latin typeface="Times New Roman"/>
              <a:cs typeface="Times New Roman"/>
            </a:endParaRPr>
          </a:p>
          <a:p>
            <a:pPr marL="12700" marR="59055">
              <a:lnSpc>
                <a:spcPct val="95900"/>
              </a:lnSpc>
              <a:spcBef>
                <a:spcPts val="55"/>
              </a:spcBef>
            </a:pPr>
            <a:r>
              <a:rPr sz="2400" i="1" dirty="0">
                <a:latin typeface="Times New Roman"/>
                <a:cs typeface="Times New Roman"/>
              </a:rPr>
              <a:t>Use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list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to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see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approved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opportunity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titles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and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descriptions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for</a:t>
            </a:r>
            <a:r>
              <a:rPr sz="2400" i="1" spc="-20" dirty="0">
                <a:latin typeface="Times New Roman"/>
                <a:cs typeface="Times New Roman"/>
              </a:rPr>
              <a:t> your </a:t>
            </a:r>
            <a:r>
              <a:rPr sz="2400" i="1" dirty="0">
                <a:latin typeface="Times New Roman"/>
                <a:cs typeface="Times New Roman"/>
              </a:rPr>
              <a:t>operation.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Each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Opportunity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Type contains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Purpose, </a:t>
            </a:r>
            <a:r>
              <a:rPr sz="2400" i="1" dirty="0">
                <a:latin typeface="Times New Roman"/>
                <a:cs typeface="Times New Roman"/>
              </a:rPr>
              <a:t>Responsibilities,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and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Qualifications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section.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00">
              <a:latin typeface="Times New Roman"/>
              <a:cs typeface="Times New Roman"/>
            </a:endParaRPr>
          </a:p>
          <a:p>
            <a:pPr marL="926465" indent="-227965">
              <a:lnSpc>
                <a:spcPct val="100000"/>
              </a:lnSpc>
              <a:buFont typeface="Symbol"/>
              <a:buChar char=""/>
              <a:tabLst>
                <a:tab pos="926465" algn="l"/>
              </a:tabLst>
            </a:pPr>
            <a:r>
              <a:rPr sz="2400" dirty="0">
                <a:latin typeface="Times New Roman"/>
                <a:cs typeface="Times New Roman"/>
              </a:rPr>
              <a:t>Open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SMMS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return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Dashboard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page.</a:t>
            </a:r>
            <a:endParaRPr sz="2400">
              <a:latin typeface="Times New Roman"/>
              <a:cs typeface="Times New Roman"/>
            </a:endParaRPr>
          </a:p>
          <a:p>
            <a:pPr marL="927100" marR="5080" indent="-228600">
              <a:lnSpc>
                <a:spcPts val="2770"/>
              </a:lnSpc>
              <a:spcBef>
                <a:spcPts val="229"/>
              </a:spcBef>
              <a:buFont typeface="Symbol"/>
              <a:buChar char=""/>
              <a:tabLst>
                <a:tab pos="927100" algn="l"/>
              </a:tabLst>
            </a:pP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Menu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top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page,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“Opportunities”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select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“Opportunity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Types”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from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20" dirty="0">
                <a:latin typeface="Times New Roman"/>
                <a:cs typeface="Times New Roman"/>
              </a:rPr>
              <a:t>drop-</a:t>
            </a:r>
            <a:r>
              <a:rPr sz="2400" dirty="0">
                <a:latin typeface="Times New Roman"/>
                <a:cs typeface="Times New Roman"/>
              </a:rPr>
              <a:t>down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menu.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15"/>
              </a:lnSpc>
              <a:spcBef>
                <a:spcPts val="2570"/>
              </a:spcBef>
            </a:pPr>
            <a:r>
              <a:rPr sz="2400" b="1" dirty="0">
                <a:latin typeface="Times New Roman"/>
                <a:cs typeface="Times New Roman"/>
              </a:rPr>
              <a:t>Get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list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of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SMMS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users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in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your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Operation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(pg.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23-</a:t>
            </a:r>
            <a:r>
              <a:rPr sz="2400" spc="-25" dirty="0">
                <a:latin typeface="Times New Roman"/>
                <a:cs typeface="Times New Roman"/>
              </a:rPr>
              <a:t>26)</a:t>
            </a:r>
            <a:endParaRPr sz="2400">
              <a:latin typeface="Times New Roman"/>
              <a:cs typeface="Times New Roman"/>
            </a:endParaRPr>
          </a:p>
          <a:p>
            <a:pPr marL="469900">
              <a:lnSpc>
                <a:spcPts val="2815"/>
              </a:lnSpc>
            </a:pPr>
            <a:r>
              <a:rPr sz="2400" i="1" dirty="0">
                <a:latin typeface="Times New Roman"/>
                <a:cs typeface="Times New Roman"/>
              </a:rPr>
              <a:t>This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shows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who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can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view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and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change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operation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data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in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SMMS.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00">
              <a:latin typeface="Times New Roman"/>
              <a:cs typeface="Times New Roman"/>
            </a:endParaRPr>
          </a:p>
          <a:p>
            <a:pPr marL="926465" indent="-227965">
              <a:lnSpc>
                <a:spcPct val="100000"/>
              </a:lnSpc>
              <a:spcBef>
                <a:spcPts val="5"/>
              </a:spcBef>
              <a:buFont typeface="Symbol"/>
              <a:buChar char=""/>
              <a:tabLst>
                <a:tab pos="926465" algn="l"/>
              </a:tabLst>
            </a:pPr>
            <a:r>
              <a:rPr sz="2400" dirty="0">
                <a:latin typeface="Times New Roman"/>
                <a:cs typeface="Times New Roman"/>
              </a:rPr>
              <a:t>Open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SMMS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return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Dashboard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page.</a:t>
            </a:r>
            <a:endParaRPr sz="2400">
              <a:latin typeface="Times New Roman"/>
              <a:cs typeface="Times New Roman"/>
            </a:endParaRPr>
          </a:p>
          <a:p>
            <a:pPr marL="927100" marR="97790" indent="-228600">
              <a:lnSpc>
                <a:spcPts val="2760"/>
              </a:lnSpc>
              <a:spcBef>
                <a:spcPts val="250"/>
              </a:spcBef>
              <a:buFont typeface="Symbol"/>
              <a:buChar char=""/>
              <a:tabLst>
                <a:tab pos="927100" algn="l"/>
              </a:tabLst>
            </a:pP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Menu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top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page,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“Settings”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then </a:t>
            </a: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“Users”.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901700" y="882142"/>
            <a:ext cx="8220075" cy="4729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2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Change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an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Active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Assignment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(pg.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21,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47-</a:t>
            </a:r>
            <a:r>
              <a:rPr sz="2400" spc="-25" dirty="0">
                <a:latin typeface="Times New Roman"/>
                <a:cs typeface="Times New Roman"/>
              </a:rPr>
              <a:t>53)</a:t>
            </a:r>
            <a:endParaRPr sz="2400">
              <a:latin typeface="Times New Roman"/>
              <a:cs typeface="Times New Roman"/>
            </a:endParaRPr>
          </a:p>
          <a:p>
            <a:pPr marL="12700" marR="197485">
              <a:lnSpc>
                <a:spcPts val="2760"/>
              </a:lnSpc>
              <a:spcBef>
                <a:spcPts val="130"/>
              </a:spcBef>
            </a:pPr>
            <a:r>
              <a:rPr sz="2400" i="1" dirty="0">
                <a:latin typeface="Times New Roman"/>
                <a:cs typeface="Times New Roman"/>
              </a:rPr>
              <a:t>Use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this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procedure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to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change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the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assignment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work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days,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or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hours </a:t>
            </a:r>
            <a:r>
              <a:rPr sz="2400" i="1" dirty="0">
                <a:latin typeface="Times New Roman"/>
                <a:cs typeface="Times New Roman"/>
              </a:rPr>
              <a:t>per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week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details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for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missionaries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in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your</a:t>
            </a:r>
            <a:r>
              <a:rPr sz="2400" i="1" spc="-10" dirty="0">
                <a:latin typeface="Times New Roman"/>
                <a:cs typeface="Times New Roman"/>
              </a:rPr>
              <a:t> operation.</a:t>
            </a:r>
            <a:endParaRPr sz="2400">
              <a:latin typeface="Times New Roman"/>
              <a:cs typeface="Times New Roman"/>
            </a:endParaRPr>
          </a:p>
          <a:p>
            <a:pPr marL="926465" indent="-227965">
              <a:lnSpc>
                <a:spcPts val="2860"/>
              </a:lnSpc>
              <a:buFont typeface="Symbol"/>
              <a:buChar char=""/>
              <a:tabLst>
                <a:tab pos="926465" algn="l"/>
              </a:tabLst>
            </a:pPr>
            <a:r>
              <a:rPr sz="2400" dirty="0">
                <a:latin typeface="Times New Roman"/>
                <a:cs typeface="Times New Roman"/>
              </a:rPr>
              <a:t>Open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SMMS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return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Dashboard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page.</a:t>
            </a:r>
            <a:endParaRPr sz="2400">
              <a:latin typeface="Times New Roman"/>
              <a:cs typeface="Times New Roman"/>
            </a:endParaRPr>
          </a:p>
          <a:p>
            <a:pPr marL="927100" marR="5080" indent="-228600">
              <a:lnSpc>
                <a:spcPts val="2770"/>
              </a:lnSpc>
              <a:spcBef>
                <a:spcPts val="229"/>
              </a:spcBef>
              <a:buFont typeface="Symbol"/>
              <a:buChar char=""/>
              <a:tabLst>
                <a:tab pos="927100" algn="l"/>
              </a:tabLst>
            </a:pP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Menu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top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page,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0" dirty="0">
                <a:latin typeface="Times New Roman"/>
                <a:cs typeface="Times New Roman"/>
              </a:rPr>
              <a:t> “Missionaries”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create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list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missionaries.</a:t>
            </a:r>
            <a:endParaRPr sz="2400">
              <a:latin typeface="Times New Roman"/>
              <a:cs typeface="Times New Roman"/>
            </a:endParaRPr>
          </a:p>
          <a:p>
            <a:pPr marL="927100" marR="563880" indent="-228600">
              <a:lnSpc>
                <a:spcPts val="2760"/>
              </a:lnSpc>
              <a:spcBef>
                <a:spcPts val="170"/>
              </a:spcBef>
              <a:buFont typeface="Symbol"/>
              <a:buChar char=""/>
              <a:tabLst>
                <a:tab pos="927100" algn="l"/>
              </a:tabLst>
            </a:pP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name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missionary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whose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assignment </a:t>
            </a:r>
            <a:r>
              <a:rPr sz="2400" dirty="0">
                <a:latin typeface="Times New Roman"/>
                <a:cs typeface="Times New Roman"/>
              </a:rPr>
              <a:t>details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 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 </a:t>
            </a:r>
            <a:r>
              <a:rPr sz="2400" spc="-10" dirty="0">
                <a:latin typeface="Times New Roman"/>
                <a:cs typeface="Times New Roman"/>
              </a:rPr>
              <a:t>changed.</a:t>
            </a:r>
            <a:endParaRPr sz="2400">
              <a:latin typeface="Times New Roman"/>
              <a:cs typeface="Times New Roman"/>
            </a:endParaRPr>
          </a:p>
          <a:p>
            <a:pPr marL="927100" marR="131445" indent="-228600">
              <a:lnSpc>
                <a:spcPts val="2760"/>
              </a:lnSpc>
              <a:spcBef>
                <a:spcPts val="170"/>
              </a:spcBef>
              <a:buFont typeface="Symbol"/>
              <a:buChar char=""/>
              <a:tabLst>
                <a:tab pos="927100" algn="l"/>
              </a:tabLst>
            </a:pP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operation’s name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assignment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card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open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“Assignments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Details”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page.</a:t>
            </a:r>
            <a:endParaRPr sz="2400">
              <a:latin typeface="Times New Roman"/>
              <a:cs typeface="Times New Roman"/>
            </a:endParaRPr>
          </a:p>
          <a:p>
            <a:pPr marL="926465" indent="-227965">
              <a:lnSpc>
                <a:spcPts val="2855"/>
              </a:lnSpc>
              <a:buFont typeface="Symbol"/>
              <a:buChar char=""/>
              <a:tabLst>
                <a:tab pos="926465" algn="l"/>
              </a:tabLst>
            </a:pP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“Edit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Assignment”.</a:t>
            </a:r>
            <a:endParaRPr sz="2400">
              <a:latin typeface="Times New Roman"/>
              <a:cs typeface="Times New Roman"/>
            </a:endParaRPr>
          </a:p>
          <a:p>
            <a:pPr marL="927100" marR="411480" indent="-228600">
              <a:lnSpc>
                <a:spcPts val="2760"/>
              </a:lnSpc>
              <a:spcBef>
                <a:spcPts val="254"/>
              </a:spcBef>
              <a:buFont typeface="Symbol"/>
              <a:buChar char=""/>
              <a:tabLst>
                <a:tab pos="927100" algn="l"/>
              </a:tabLst>
            </a:pPr>
            <a:r>
              <a:rPr sz="2400" dirty="0">
                <a:latin typeface="Times New Roman"/>
                <a:cs typeface="Times New Roman"/>
              </a:rPr>
              <a:t>Add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note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about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what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you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did.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Initial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note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click “Save”.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901700" y="882142"/>
            <a:ext cx="8404860" cy="2911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2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Download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data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to</a:t>
            </a:r>
            <a:r>
              <a:rPr sz="2400" b="1" spc="-5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spreadsheet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(pg.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28-</a:t>
            </a:r>
            <a:r>
              <a:rPr sz="2400" spc="-25" dirty="0">
                <a:latin typeface="Times New Roman"/>
                <a:cs typeface="Times New Roman"/>
              </a:rPr>
              <a:t>29)</a:t>
            </a:r>
            <a:endParaRPr sz="2400">
              <a:latin typeface="Times New Roman"/>
              <a:cs typeface="Times New Roman"/>
            </a:endParaRPr>
          </a:p>
          <a:p>
            <a:pPr marL="12700" marR="894080">
              <a:lnSpc>
                <a:spcPts val="2760"/>
              </a:lnSpc>
              <a:spcBef>
                <a:spcPts val="130"/>
              </a:spcBef>
            </a:pPr>
            <a:r>
              <a:rPr sz="2400" i="1" dirty="0">
                <a:latin typeface="Times New Roman"/>
                <a:cs typeface="Times New Roman"/>
              </a:rPr>
              <a:t>Anytime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you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are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on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page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with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list,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you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can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download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i="1" spc="-20" dirty="0">
                <a:latin typeface="Times New Roman"/>
                <a:cs typeface="Times New Roman"/>
              </a:rPr>
              <a:t>that </a:t>
            </a:r>
            <a:r>
              <a:rPr sz="2400" i="1" dirty="0">
                <a:latin typeface="Times New Roman"/>
                <a:cs typeface="Times New Roman"/>
              </a:rPr>
              <a:t>information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into</a:t>
            </a:r>
            <a:r>
              <a:rPr sz="2400" i="1" spc="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5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spreadsheet.</a:t>
            </a:r>
            <a:endParaRPr sz="2400">
              <a:latin typeface="Times New Roman"/>
              <a:cs typeface="Times New Roman"/>
            </a:endParaRPr>
          </a:p>
          <a:p>
            <a:pPr marL="927100" marR="433070" indent="-228600">
              <a:lnSpc>
                <a:spcPts val="2760"/>
              </a:lnSpc>
              <a:spcBef>
                <a:spcPts val="170"/>
              </a:spcBef>
              <a:buFont typeface="Symbol"/>
              <a:buChar char=""/>
              <a:tabLst>
                <a:tab pos="927100" algn="l"/>
              </a:tabLst>
            </a:pP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any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list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page,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 the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blue button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far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upper </a:t>
            </a:r>
            <a:r>
              <a:rPr sz="2400" dirty="0">
                <a:latin typeface="Times New Roman"/>
                <a:cs typeface="Times New Roman"/>
              </a:rPr>
              <a:t>right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screen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(an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arrow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pointing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down).</a:t>
            </a:r>
            <a:endParaRPr sz="2400">
              <a:latin typeface="Times New Roman"/>
              <a:cs typeface="Times New Roman"/>
            </a:endParaRPr>
          </a:p>
          <a:p>
            <a:pPr marL="927100" marR="5080" indent="-228600">
              <a:lnSpc>
                <a:spcPts val="2770"/>
              </a:lnSpc>
              <a:spcBef>
                <a:spcPts val="160"/>
              </a:spcBef>
              <a:buFont typeface="Symbol"/>
              <a:buChar char=""/>
              <a:tabLst>
                <a:tab pos="927100" algn="l"/>
              </a:tabLst>
            </a:pP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spreadsheet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will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appear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where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downloads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appear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your </a:t>
            </a:r>
            <a:r>
              <a:rPr sz="2400" dirty="0">
                <a:latin typeface="Times New Roman"/>
                <a:cs typeface="Times New Roman"/>
              </a:rPr>
              <a:t>browser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(usually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lower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left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corner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browser).</a:t>
            </a:r>
            <a:endParaRPr sz="2400">
              <a:latin typeface="Times New Roman"/>
              <a:cs typeface="Times New Roman"/>
            </a:endParaRPr>
          </a:p>
          <a:p>
            <a:pPr marL="926465" indent="-227965">
              <a:lnSpc>
                <a:spcPts val="2860"/>
              </a:lnSpc>
              <a:buFont typeface="Symbol"/>
              <a:buChar char=""/>
              <a:tabLst>
                <a:tab pos="926465" algn="l"/>
              </a:tabLst>
            </a:pP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spreadsheet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icon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open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spreadsheet.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1130604" y="903478"/>
            <a:ext cx="8185784" cy="462026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240665" marR="5080" indent="-228600">
              <a:lnSpc>
                <a:spcPts val="2760"/>
              </a:lnSpc>
              <a:spcBef>
                <a:spcPts val="290"/>
              </a:spcBef>
              <a:buFont typeface="Symbol"/>
              <a:buChar char=""/>
              <a:tabLst>
                <a:tab pos="240665" algn="l"/>
              </a:tabLst>
            </a:pPr>
            <a:r>
              <a:rPr sz="2400" dirty="0">
                <a:latin typeface="Times New Roman"/>
                <a:cs typeface="Times New Roman"/>
              </a:rPr>
              <a:t>Action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items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 status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updates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displayed,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words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and </a:t>
            </a:r>
            <a:r>
              <a:rPr sz="2400" dirty="0">
                <a:latin typeface="Times New Roman"/>
                <a:cs typeface="Times New Roman"/>
              </a:rPr>
              <a:t>tiles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under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these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sections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 links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various filtered lists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in </a:t>
            </a:r>
            <a:r>
              <a:rPr sz="2400" spc="-10" dirty="0">
                <a:latin typeface="Times New Roman"/>
                <a:cs typeface="Times New Roman"/>
              </a:rPr>
              <a:t>SMMS.</a:t>
            </a:r>
            <a:endParaRPr sz="2400">
              <a:latin typeface="Times New Roman"/>
              <a:cs typeface="Times New Roman"/>
            </a:endParaRPr>
          </a:p>
          <a:p>
            <a:pPr marL="240665" marR="336550" indent="-228600">
              <a:lnSpc>
                <a:spcPts val="2770"/>
              </a:lnSpc>
              <a:spcBef>
                <a:spcPts val="165"/>
              </a:spcBef>
              <a:buFont typeface="Symbol"/>
              <a:buChar char=""/>
              <a:tabLst>
                <a:tab pos="240665" algn="l"/>
              </a:tabLst>
            </a:pP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items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under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blue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bar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Menu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choices.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Many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them </a:t>
            </a:r>
            <a:r>
              <a:rPr sz="2400" dirty="0">
                <a:latin typeface="Times New Roman"/>
                <a:cs typeface="Times New Roman"/>
              </a:rPr>
              <a:t>produce </a:t>
            </a:r>
            <a:r>
              <a:rPr sz="2400" spc="-10" dirty="0">
                <a:latin typeface="Times New Roman"/>
                <a:cs typeface="Times New Roman"/>
              </a:rPr>
              <a:t>lists.</a:t>
            </a:r>
            <a:endParaRPr sz="2400">
              <a:latin typeface="Times New Roman"/>
              <a:cs typeface="Times New Roman"/>
            </a:endParaRPr>
          </a:p>
          <a:p>
            <a:pPr marL="12700" marR="13335">
              <a:lnSpc>
                <a:spcPct val="95800"/>
              </a:lnSpc>
              <a:spcBef>
                <a:spcPts val="2685"/>
              </a:spcBef>
            </a:pPr>
            <a:r>
              <a:rPr sz="2400" b="1" dirty="0">
                <a:latin typeface="Times New Roman"/>
                <a:cs typeface="Times New Roman"/>
              </a:rPr>
              <a:t>Navigation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Tip</a:t>
            </a:r>
            <a:r>
              <a:rPr sz="2400" dirty="0">
                <a:latin typeface="Times New Roman"/>
                <a:cs typeface="Times New Roman"/>
              </a:rPr>
              <a:t>: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data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columns on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list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pages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filtered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sorted.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Clicking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column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title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(Name,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Operation,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etc.)</a:t>
            </a:r>
            <a:r>
              <a:rPr sz="2400" spc="-20" dirty="0">
                <a:latin typeface="Times New Roman"/>
                <a:cs typeface="Times New Roman"/>
              </a:rPr>
              <a:t> will </a:t>
            </a:r>
            <a:r>
              <a:rPr sz="2400" dirty="0">
                <a:latin typeface="Times New Roman"/>
                <a:cs typeface="Times New Roman"/>
              </a:rPr>
              <a:t>sort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data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column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alphabetically.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You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also</a:t>
            </a:r>
            <a:r>
              <a:rPr sz="2400" spc="-20" dirty="0">
                <a:latin typeface="Times New Roman"/>
                <a:cs typeface="Times New Roman"/>
              </a:rPr>
              <a:t> type </a:t>
            </a:r>
            <a:r>
              <a:rPr sz="2400" dirty="0">
                <a:latin typeface="Times New Roman"/>
                <a:cs typeface="Times New Roman"/>
              </a:rPr>
              <a:t>search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terms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into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filter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boxes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located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below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each</a:t>
            </a:r>
            <a:r>
              <a:rPr sz="2400" spc="-10" dirty="0">
                <a:latin typeface="Times New Roman"/>
                <a:cs typeface="Times New Roman"/>
              </a:rPr>
              <a:t> column </a:t>
            </a:r>
            <a:r>
              <a:rPr sz="2400" dirty="0">
                <a:latin typeface="Times New Roman"/>
                <a:cs typeface="Times New Roman"/>
              </a:rPr>
              <a:t>heading.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More than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filter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may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used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any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given</a:t>
            </a:r>
            <a:r>
              <a:rPr sz="2400" spc="-10" dirty="0">
                <a:latin typeface="Times New Roman"/>
                <a:cs typeface="Times New Roman"/>
              </a:rPr>
              <a:t> time, </a:t>
            </a:r>
            <a:r>
              <a:rPr sz="2400" dirty="0">
                <a:latin typeface="Times New Roman"/>
                <a:cs typeface="Times New Roman"/>
              </a:rPr>
              <a:t>allowing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users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filter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down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exact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data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you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wish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see </a:t>
            </a:r>
            <a:r>
              <a:rPr sz="2400" spc="-10" dirty="0">
                <a:latin typeface="Times New Roman"/>
                <a:cs typeface="Times New Roman"/>
              </a:rPr>
              <a:t>displayed.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Setup</a:t>
            </a:r>
            <a:r>
              <a:rPr spc="-15" dirty="0"/>
              <a:t> </a:t>
            </a:r>
            <a:r>
              <a:rPr dirty="0"/>
              <a:t>Actions</a:t>
            </a:r>
            <a:r>
              <a:rPr spc="-25" dirty="0"/>
              <a:t> </a:t>
            </a:r>
            <a:r>
              <a:rPr dirty="0"/>
              <a:t>(do</a:t>
            </a:r>
            <a:r>
              <a:rPr spc="-15" dirty="0"/>
              <a:t> </a:t>
            </a:r>
            <a:r>
              <a:rPr dirty="0"/>
              <a:t>these</a:t>
            </a:r>
            <a:r>
              <a:rPr spc="-25" dirty="0"/>
              <a:t> </a:t>
            </a:r>
            <a:r>
              <a:rPr spc="-10" dirty="0"/>
              <a:t>first)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1700" y="1612138"/>
            <a:ext cx="8320405" cy="47085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2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Update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General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Contact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Information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(pg.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55-</a:t>
            </a:r>
            <a:r>
              <a:rPr sz="2400" spc="-25" dirty="0">
                <a:latin typeface="Times New Roman"/>
                <a:cs typeface="Times New Roman"/>
              </a:rPr>
              <a:t>58)</a:t>
            </a:r>
            <a:endParaRPr sz="2400">
              <a:latin typeface="Times New Roman"/>
              <a:cs typeface="Times New Roman"/>
            </a:endParaRPr>
          </a:p>
          <a:p>
            <a:pPr marL="12700" marR="357505">
              <a:lnSpc>
                <a:spcPts val="2760"/>
              </a:lnSpc>
              <a:spcBef>
                <a:spcPts val="130"/>
              </a:spcBef>
            </a:pPr>
            <a:r>
              <a:rPr sz="2400" i="1" dirty="0">
                <a:latin typeface="Times New Roman"/>
                <a:cs typeface="Times New Roman"/>
              </a:rPr>
              <a:t>This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is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how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to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set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up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the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system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to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show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who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to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contact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about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spc="-25" dirty="0">
                <a:latin typeface="Times New Roman"/>
                <a:cs typeface="Times New Roman"/>
              </a:rPr>
              <a:t>the </a:t>
            </a:r>
            <a:r>
              <a:rPr sz="2400" i="1" spc="-10" dirty="0">
                <a:latin typeface="Times New Roman"/>
                <a:cs typeface="Times New Roman"/>
              </a:rPr>
              <a:t>operation.</a:t>
            </a:r>
            <a:endParaRPr sz="2400">
              <a:latin typeface="Times New Roman"/>
              <a:cs typeface="Times New Roman"/>
            </a:endParaRPr>
          </a:p>
          <a:p>
            <a:pPr marL="469265" indent="-227965">
              <a:lnSpc>
                <a:spcPct val="100000"/>
              </a:lnSpc>
              <a:spcBef>
                <a:spcPts val="2740"/>
              </a:spcBef>
              <a:buFont typeface="Symbol"/>
              <a:buChar char=""/>
              <a:tabLst>
                <a:tab pos="469265" algn="l"/>
              </a:tabLst>
            </a:pPr>
            <a:r>
              <a:rPr sz="2400" dirty="0">
                <a:latin typeface="Times New Roman"/>
                <a:cs typeface="Times New Roman"/>
              </a:rPr>
              <a:t>Open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SMMS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return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Dashboard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page.</a:t>
            </a:r>
            <a:endParaRPr sz="2400">
              <a:latin typeface="Times New Roman"/>
              <a:cs typeface="Times New Roman"/>
            </a:endParaRPr>
          </a:p>
          <a:p>
            <a:pPr marL="469900" marR="5080" indent="-228600">
              <a:lnSpc>
                <a:spcPts val="2770"/>
              </a:lnSpc>
              <a:spcBef>
                <a:spcPts val="229"/>
              </a:spcBef>
              <a:buFont typeface="Symbol"/>
              <a:buChar char=""/>
              <a:tabLst>
                <a:tab pos="469900" algn="l"/>
              </a:tabLst>
            </a:pP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Menu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top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page,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“Operations”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25" dirty="0">
                <a:latin typeface="Times New Roman"/>
                <a:cs typeface="Times New Roman"/>
              </a:rPr>
              <a:t> see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list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your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operations.</a:t>
            </a:r>
            <a:endParaRPr sz="2400">
              <a:latin typeface="Times New Roman"/>
              <a:cs typeface="Times New Roman"/>
            </a:endParaRPr>
          </a:p>
          <a:p>
            <a:pPr marL="469265" indent="-227965">
              <a:lnSpc>
                <a:spcPts val="2855"/>
              </a:lnSpc>
              <a:buFont typeface="Symbol"/>
              <a:buChar char=""/>
              <a:tabLst>
                <a:tab pos="469265" algn="l"/>
              </a:tabLst>
            </a:pP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“Operation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ID”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open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operation’s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detail</a:t>
            </a:r>
            <a:r>
              <a:rPr sz="2400" spc="-10" dirty="0">
                <a:latin typeface="Times New Roman"/>
                <a:cs typeface="Times New Roman"/>
              </a:rPr>
              <a:t> page.</a:t>
            </a:r>
            <a:endParaRPr sz="2400">
              <a:latin typeface="Times New Roman"/>
              <a:cs typeface="Times New Roman"/>
            </a:endParaRPr>
          </a:p>
          <a:p>
            <a:pPr marL="469900" marR="843280" indent="-228600" algn="just">
              <a:lnSpc>
                <a:spcPct val="95900"/>
              </a:lnSpc>
              <a:spcBef>
                <a:spcPts val="170"/>
              </a:spcBef>
              <a:buFont typeface="Symbol"/>
              <a:buChar char=""/>
              <a:tabLst>
                <a:tab pos="469900" algn="l"/>
              </a:tabLst>
            </a:pPr>
            <a:r>
              <a:rPr sz="2400" dirty="0">
                <a:latin typeface="Times New Roman"/>
                <a:cs typeface="Times New Roman"/>
              </a:rPr>
              <a:t>If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General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Contact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information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far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right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(under </a:t>
            </a:r>
            <a:r>
              <a:rPr sz="2400" dirty="0">
                <a:latin typeface="Times New Roman"/>
                <a:cs typeface="Times New Roman"/>
              </a:rPr>
              <a:t>Operation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Contact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Preview)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not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correct,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0" dirty="0">
                <a:latin typeface="Times New Roman"/>
                <a:cs typeface="Times New Roman"/>
              </a:rPr>
              <a:t> “Edit Operation”.</a:t>
            </a:r>
            <a:endParaRPr sz="2400">
              <a:latin typeface="Times New Roman"/>
              <a:cs typeface="Times New Roman"/>
            </a:endParaRPr>
          </a:p>
          <a:p>
            <a:pPr marL="469900" marR="480695" indent="-228600" algn="just">
              <a:lnSpc>
                <a:spcPts val="2770"/>
              </a:lnSpc>
              <a:spcBef>
                <a:spcPts val="229"/>
              </a:spcBef>
              <a:buFont typeface="Symbol"/>
              <a:buChar char=""/>
              <a:tabLst>
                <a:tab pos="469900" algn="l"/>
              </a:tabLst>
            </a:pPr>
            <a:r>
              <a:rPr sz="2400" dirty="0">
                <a:latin typeface="Times New Roman"/>
                <a:cs typeface="Times New Roman"/>
              </a:rPr>
              <a:t>Enter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correct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contact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information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all 3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fields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0" dirty="0">
                <a:latin typeface="Times New Roman"/>
                <a:cs typeface="Times New Roman"/>
              </a:rPr>
              <a:t> click “Save”.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901700" y="882142"/>
            <a:ext cx="8320405" cy="61859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2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Add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or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Remove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SMMS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user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for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operation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(pg.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59-</a:t>
            </a:r>
            <a:r>
              <a:rPr sz="2400" spc="-25" dirty="0">
                <a:latin typeface="Times New Roman"/>
                <a:cs typeface="Times New Roman"/>
              </a:rPr>
              <a:t>68)</a:t>
            </a:r>
            <a:endParaRPr sz="2400" dirty="0">
              <a:latin typeface="Times New Roman"/>
              <a:cs typeface="Times New Roman"/>
            </a:endParaRPr>
          </a:p>
          <a:p>
            <a:pPr marL="12700" marR="833755">
              <a:lnSpc>
                <a:spcPts val="2760"/>
              </a:lnSpc>
              <a:spcBef>
                <a:spcPts val="130"/>
              </a:spcBef>
            </a:pPr>
            <a:r>
              <a:rPr sz="2400" i="1" dirty="0">
                <a:latin typeface="Times New Roman"/>
                <a:cs typeface="Times New Roman"/>
              </a:rPr>
              <a:t>Set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up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the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system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for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others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you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permit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to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see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and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change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spc="-25" dirty="0">
                <a:latin typeface="Times New Roman"/>
                <a:cs typeface="Times New Roman"/>
              </a:rPr>
              <a:t>the </a:t>
            </a:r>
            <a:r>
              <a:rPr sz="2400" i="1" dirty="0">
                <a:latin typeface="Times New Roman"/>
                <a:cs typeface="Times New Roman"/>
              </a:rPr>
              <a:t>operation data in</a:t>
            </a:r>
            <a:r>
              <a:rPr sz="2400" i="1" spc="5" dirty="0">
                <a:latin typeface="Times New Roman"/>
                <a:cs typeface="Times New Roman"/>
              </a:rPr>
              <a:t> </a:t>
            </a:r>
            <a:r>
              <a:rPr sz="2400" i="1" spc="-20" dirty="0">
                <a:latin typeface="Times New Roman"/>
                <a:cs typeface="Times New Roman"/>
              </a:rPr>
              <a:t>SMMS.</a:t>
            </a:r>
            <a:endParaRPr sz="2400" dirty="0">
              <a:latin typeface="Times New Roman"/>
              <a:cs typeface="Times New Roman"/>
            </a:endParaRPr>
          </a:p>
          <a:p>
            <a:pPr marL="469265" indent="-227965">
              <a:lnSpc>
                <a:spcPts val="2860"/>
              </a:lnSpc>
              <a:buFont typeface="Symbol"/>
              <a:buChar char=""/>
              <a:tabLst>
                <a:tab pos="469265" algn="l"/>
              </a:tabLst>
            </a:pPr>
            <a:r>
              <a:rPr sz="2400" dirty="0">
                <a:latin typeface="Times New Roman"/>
                <a:cs typeface="Times New Roman"/>
              </a:rPr>
              <a:t>Open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SMMS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return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Dashboard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page.</a:t>
            </a:r>
            <a:endParaRPr sz="2400" dirty="0">
              <a:latin typeface="Times New Roman"/>
              <a:cs typeface="Times New Roman"/>
            </a:endParaRPr>
          </a:p>
          <a:p>
            <a:pPr marL="469900" marR="5080" indent="-228600">
              <a:lnSpc>
                <a:spcPts val="2770"/>
              </a:lnSpc>
              <a:spcBef>
                <a:spcPts val="229"/>
              </a:spcBef>
              <a:buFont typeface="Symbol"/>
              <a:buChar char=""/>
              <a:tabLst>
                <a:tab pos="469900" algn="l"/>
              </a:tabLst>
            </a:pP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Menu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top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page,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“Operations”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25" dirty="0">
                <a:latin typeface="Times New Roman"/>
                <a:cs typeface="Times New Roman"/>
              </a:rPr>
              <a:t> see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list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your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operations.</a:t>
            </a:r>
            <a:endParaRPr sz="2400" dirty="0">
              <a:latin typeface="Times New Roman"/>
              <a:cs typeface="Times New Roman"/>
            </a:endParaRPr>
          </a:p>
          <a:p>
            <a:pPr marL="469265" indent="-227965">
              <a:lnSpc>
                <a:spcPts val="2855"/>
              </a:lnSpc>
              <a:buFont typeface="Symbol"/>
              <a:buChar char=""/>
              <a:tabLst>
                <a:tab pos="469265" algn="l"/>
              </a:tabLst>
            </a:pP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“Operation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ID”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open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operation’s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detail</a:t>
            </a:r>
            <a:r>
              <a:rPr sz="2400" spc="-10" dirty="0">
                <a:latin typeface="Times New Roman"/>
                <a:cs typeface="Times New Roman"/>
              </a:rPr>
              <a:t> page.</a:t>
            </a:r>
            <a:endParaRPr sz="2400" dirty="0">
              <a:latin typeface="Times New Roman"/>
              <a:cs typeface="Times New Roman"/>
            </a:endParaRPr>
          </a:p>
          <a:p>
            <a:pPr marL="469265" indent="-227965">
              <a:lnSpc>
                <a:spcPts val="2820"/>
              </a:lnSpc>
              <a:spcBef>
                <a:spcPts val="50"/>
              </a:spcBef>
              <a:buFont typeface="Symbol"/>
              <a:buChar char=""/>
              <a:tabLst>
                <a:tab pos="469265" algn="l"/>
              </a:tabLst>
            </a:pP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“User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Management”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tab.</a:t>
            </a:r>
            <a:endParaRPr sz="2400" dirty="0">
              <a:latin typeface="Times New Roman"/>
              <a:cs typeface="Times New Roman"/>
            </a:endParaRPr>
          </a:p>
          <a:p>
            <a:pPr marL="925830" marR="174625" lvl="1" indent="-227329">
              <a:lnSpc>
                <a:spcPts val="2760"/>
              </a:lnSpc>
              <a:spcBef>
                <a:spcPts val="135"/>
              </a:spcBef>
              <a:buFont typeface="Courier New"/>
              <a:buChar char="o"/>
              <a:tabLst>
                <a:tab pos="927100" algn="l"/>
              </a:tabLst>
            </a:pP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remove</a:t>
            </a:r>
            <a:r>
              <a:rPr sz="2400" u="none" spc="-5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a</a:t>
            </a:r>
            <a:r>
              <a:rPr sz="2400" u="none" spc="-15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user,</a:t>
            </a:r>
            <a:r>
              <a:rPr sz="2400" u="none" spc="-10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click</a:t>
            </a:r>
            <a:r>
              <a:rPr sz="2400" u="none" spc="-5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on</a:t>
            </a:r>
            <a:r>
              <a:rPr sz="2400" u="none" spc="-10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the</a:t>
            </a:r>
            <a:r>
              <a:rPr sz="2400" u="none" spc="-10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trash</a:t>
            </a:r>
            <a:r>
              <a:rPr sz="2400" u="none" spc="-5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can</a:t>
            </a:r>
            <a:r>
              <a:rPr sz="2400" u="none" spc="-10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icon</a:t>
            </a:r>
            <a:r>
              <a:rPr sz="2400" u="none" spc="-5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to</a:t>
            </a:r>
            <a:r>
              <a:rPr sz="2400" u="none" spc="-20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the</a:t>
            </a:r>
            <a:r>
              <a:rPr sz="2400" u="none" spc="-5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right</a:t>
            </a:r>
            <a:r>
              <a:rPr sz="2400" u="none" spc="-5" dirty="0">
                <a:latin typeface="Times New Roman"/>
                <a:cs typeface="Times New Roman"/>
              </a:rPr>
              <a:t> </a:t>
            </a:r>
            <a:r>
              <a:rPr sz="2400" u="none" spc="-25" dirty="0">
                <a:latin typeface="Times New Roman"/>
                <a:cs typeface="Times New Roman"/>
              </a:rPr>
              <a:t>of 	</a:t>
            </a:r>
            <a:r>
              <a:rPr sz="2400" u="none" dirty="0">
                <a:latin typeface="Times New Roman"/>
                <a:cs typeface="Times New Roman"/>
              </a:rPr>
              <a:t>their</a:t>
            </a:r>
            <a:r>
              <a:rPr sz="2400" u="none" spc="-5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name</a:t>
            </a:r>
            <a:r>
              <a:rPr sz="2400" u="none" spc="-10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and</a:t>
            </a:r>
            <a:r>
              <a:rPr sz="2400" u="none" spc="-10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click</a:t>
            </a:r>
            <a:r>
              <a:rPr sz="2400" u="none" spc="-5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“Yes,</a:t>
            </a:r>
            <a:r>
              <a:rPr sz="2400" u="none" spc="-10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Remove</a:t>
            </a:r>
            <a:r>
              <a:rPr sz="2400" u="none" spc="-5" dirty="0">
                <a:latin typeface="Times New Roman"/>
                <a:cs typeface="Times New Roman"/>
              </a:rPr>
              <a:t> </a:t>
            </a:r>
            <a:r>
              <a:rPr sz="2400" u="none" spc="-10" dirty="0">
                <a:latin typeface="Times New Roman"/>
                <a:cs typeface="Times New Roman"/>
              </a:rPr>
              <a:t>Responsibility”</a:t>
            </a:r>
            <a:r>
              <a:rPr lang="en-US" sz="2400" u="none" spc="-10" dirty="0">
                <a:latin typeface="Times New Roman"/>
                <a:cs typeface="Times New Roman"/>
              </a:rPr>
              <a:t> to confirm the action.</a:t>
            </a:r>
            <a:endParaRPr sz="2400" dirty="0">
              <a:latin typeface="Times New Roman"/>
              <a:cs typeface="Times New Roman"/>
            </a:endParaRPr>
          </a:p>
          <a:p>
            <a:pPr marL="925830" marR="427355" lvl="1" indent="-227329">
              <a:lnSpc>
                <a:spcPts val="2760"/>
              </a:lnSpc>
              <a:buFont typeface="Courier New"/>
              <a:buChar char="o"/>
              <a:tabLst>
                <a:tab pos="927100" algn="l"/>
              </a:tabLst>
            </a:pP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add</a:t>
            </a:r>
            <a:r>
              <a:rPr sz="2400" u="none" spc="-5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a</a:t>
            </a:r>
            <a:r>
              <a:rPr sz="2400" u="none" spc="-10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user,</a:t>
            </a:r>
            <a:r>
              <a:rPr sz="2400" u="none" spc="-5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enter their</a:t>
            </a:r>
            <a:r>
              <a:rPr sz="2400" u="none" spc="-15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Church</a:t>
            </a:r>
            <a:r>
              <a:rPr sz="2400" u="none" spc="-5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Account</a:t>
            </a:r>
            <a:r>
              <a:rPr sz="2400" u="none" spc="-10" dirty="0">
                <a:latin typeface="Times New Roman"/>
                <a:cs typeface="Times New Roman"/>
              </a:rPr>
              <a:t> </a:t>
            </a:r>
            <a:r>
              <a:rPr sz="2400" u="none" dirty="0">
                <a:latin typeface="Times New Roman"/>
                <a:cs typeface="Times New Roman"/>
              </a:rPr>
              <a:t>Username</a:t>
            </a:r>
            <a:r>
              <a:rPr sz="2400" u="none" spc="-5" dirty="0">
                <a:latin typeface="Times New Roman"/>
                <a:cs typeface="Times New Roman"/>
              </a:rPr>
              <a:t> </a:t>
            </a:r>
            <a:r>
              <a:rPr sz="2400" u="none" spc="-25" dirty="0">
                <a:latin typeface="Times New Roman"/>
                <a:cs typeface="Times New Roman"/>
              </a:rPr>
              <a:t>and 	</a:t>
            </a:r>
            <a:r>
              <a:rPr sz="2400" u="none" dirty="0">
                <a:latin typeface="Times New Roman"/>
                <a:cs typeface="Times New Roman"/>
              </a:rPr>
              <a:t>choose a </a:t>
            </a:r>
            <a:r>
              <a:rPr sz="2400" u="none" spc="-20" dirty="0">
                <a:latin typeface="Times New Roman"/>
                <a:cs typeface="Times New Roman"/>
              </a:rPr>
              <a:t>role.</a:t>
            </a:r>
            <a:endParaRPr sz="2400" dirty="0">
              <a:latin typeface="Times New Roman"/>
              <a:cs typeface="Times New Roman"/>
            </a:endParaRPr>
          </a:p>
          <a:p>
            <a:pPr marL="925830" lvl="1" indent="-227329">
              <a:lnSpc>
                <a:spcPts val="2630"/>
              </a:lnSpc>
              <a:buFont typeface="Courier New"/>
              <a:buChar char="o"/>
              <a:tabLst>
                <a:tab pos="925830" algn="l"/>
              </a:tabLst>
            </a:pPr>
            <a:r>
              <a:rPr sz="2400" dirty="0">
                <a:latin typeface="Times New Roman"/>
                <a:cs typeface="Times New Roman"/>
              </a:rPr>
              <a:t>Support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role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view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only.</a:t>
            </a:r>
            <a:endParaRPr sz="2400" dirty="0">
              <a:latin typeface="Times New Roman"/>
              <a:cs typeface="Times New Roman"/>
            </a:endParaRPr>
          </a:p>
          <a:p>
            <a:pPr marL="925830" marR="316865" lvl="1" indent="-227329">
              <a:lnSpc>
                <a:spcPts val="2760"/>
              </a:lnSpc>
              <a:spcBef>
                <a:spcPts val="130"/>
              </a:spcBef>
              <a:buFont typeface="Courier New"/>
              <a:buChar char="o"/>
              <a:tabLst>
                <a:tab pos="927100" algn="l"/>
              </a:tabLst>
            </a:pPr>
            <a:r>
              <a:rPr sz="2400" dirty="0">
                <a:latin typeface="Times New Roman"/>
                <a:cs typeface="Times New Roman"/>
              </a:rPr>
              <a:t>Operation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Delegated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Approver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role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allows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person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view 	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approve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tasks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Operation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Manager.</a:t>
            </a:r>
            <a:endParaRPr sz="2400" dirty="0">
              <a:latin typeface="Times New Roman"/>
              <a:cs typeface="Times New Roman"/>
            </a:endParaRPr>
          </a:p>
          <a:p>
            <a:pPr marL="469265" indent="-227965">
              <a:lnSpc>
                <a:spcPts val="2860"/>
              </a:lnSpc>
              <a:buFont typeface="Symbol"/>
              <a:buChar char=""/>
              <a:tabLst>
                <a:tab pos="469265" algn="l"/>
              </a:tabLst>
            </a:pP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“Add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User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Responsibility”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901700" y="1232661"/>
            <a:ext cx="8385809" cy="4313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2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Agree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to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share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your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contact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information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(pg.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23-</a:t>
            </a:r>
            <a:r>
              <a:rPr sz="2400" spc="-25" dirty="0">
                <a:latin typeface="Times New Roman"/>
                <a:cs typeface="Times New Roman"/>
              </a:rPr>
              <a:t>25)</a:t>
            </a:r>
            <a:endParaRPr sz="2400">
              <a:latin typeface="Times New Roman"/>
              <a:cs typeface="Times New Roman"/>
            </a:endParaRPr>
          </a:p>
          <a:p>
            <a:pPr marL="12700" marR="70485">
              <a:lnSpc>
                <a:spcPct val="95900"/>
              </a:lnSpc>
              <a:spcBef>
                <a:spcPts val="55"/>
              </a:spcBef>
            </a:pPr>
            <a:r>
              <a:rPr sz="2400" i="1" dirty="0">
                <a:latin typeface="Times New Roman"/>
                <a:cs typeface="Times New Roman"/>
              </a:rPr>
              <a:t>How</a:t>
            </a:r>
            <a:r>
              <a:rPr sz="2400" i="1" spc="-4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user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agrees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to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share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their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contact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information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in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SMMS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so</a:t>
            </a:r>
            <a:r>
              <a:rPr sz="2400" i="1" spc="-25" dirty="0">
                <a:latin typeface="Times New Roman"/>
                <a:cs typeface="Times New Roman"/>
              </a:rPr>
              <a:t> it </a:t>
            </a:r>
            <a:r>
              <a:rPr sz="2400" i="1" dirty="0">
                <a:latin typeface="Times New Roman"/>
                <a:cs typeface="Times New Roman"/>
              </a:rPr>
              <a:t>will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show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on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the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SMW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opportunity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postings: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The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“Primary </a:t>
            </a:r>
            <a:r>
              <a:rPr sz="2400" i="1" dirty="0">
                <a:latin typeface="Times New Roman"/>
                <a:cs typeface="Times New Roman"/>
              </a:rPr>
              <a:t>Contact”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and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“Display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as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Contact”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boxes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in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the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listing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of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Users </a:t>
            </a:r>
            <a:r>
              <a:rPr sz="2400" i="1" dirty="0">
                <a:latin typeface="Times New Roman"/>
                <a:cs typeface="Times New Roman"/>
              </a:rPr>
              <a:t>will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be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grayed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until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the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user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agrees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to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share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contact</a:t>
            </a:r>
            <a:r>
              <a:rPr sz="2400" i="1" spc="-10" dirty="0">
                <a:latin typeface="Times New Roman"/>
                <a:cs typeface="Times New Roman"/>
              </a:rPr>
              <a:t> information.</a:t>
            </a:r>
            <a:endParaRPr sz="2400">
              <a:latin typeface="Times New Roman"/>
              <a:cs typeface="Times New Roman"/>
            </a:endParaRPr>
          </a:p>
          <a:p>
            <a:pPr marL="12700" marR="341630">
              <a:lnSpc>
                <a:spcPts val="2760"/>
              </a:lnSpc>
              <a:spcBef>
                <a:spcPts val="75"/>
              </a:spcBef>
            </a:pPr>
            <a:r>
              <a:rPr sz="2400" i="1" dirty="0">
                <a:solidFill>
                  <a:srgbClr val="FF0000"/>
                </a:solidFill>
                <a:latin typeface="Times New Roman"/>
                <a:cs typeface="Times New Roman"/>
              </a:rPr>
              <a:t>This</a:t>
            </a:r>
            <a:r>
              <a:rPr sz="2400" i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solidFill>
                  <a:srgbClr val="FF0000"/>
                </a:solidFill>
                <a:latin typeface="Times New Roman"/>
                <a:cs typeface="Times New Roman"/>
              </a:rPr>
              <a:t>step</a:t>
            </a:r>
            <a:r>
              <a:rPr sz="2400" i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solidFill>
                  <a:srgbClr val="FF0000"/>
                </a:solidFill>
                <a:latin typeface="Times New Roman"/>
                <a:cs typeface="Times New Roman"/>
              </a:rPr>
              <a:t>is</a:t>
            </a:r>
            <a:r>
              <a:rPr sz="2400" i="1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solidFill>
                  <a:srgbClr val="FF0000"/>
                </a:solidFill>
                <a:latin typeface="Times New Roman"/>
                <a:cs typeface="Times New Roman"/>
              </a:rPr>
              <a:t>required</a:t>
            </a:r>
            <a:r>
              <a:rPr sz="2400" i="1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solidFill>
                  <a:srgbClr val="FF0000"/>
                </a:solidFill>
                <a:latin typeface="Times New Roman"/>
                <a:cs typeface="Times New Roman"/>
              </a:rPr>
              <a:t>to</a:t>
            </a:r>
            <a:r>
              <a:rPr sz="2400" i="1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solidFill>
                  <a:srgbClr val="FF0000"/>
                </a:solidFill>
                <a:latin typeface="Times New Roman"/>
                <a:cs typeface="Times New Roman"/>
              </a:rPr>
              <a:t>have</a:t>
            </a:r>
            <a:r>
              <a:rPr sz="24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solidFill>
                  <a:srgbClr val="FF0000"/>
                </a:solidFill>
                <a:latin typeface="Times New Roman"/>
                <a:cs typeface="Times New Roman"/>
              </a:rPr>
              <a:t>contact</a:t>
            </a:r>
            <a:r>
              <a:rPr sz="2400" i="1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solidFill>
                  <a:srgbClr val="FF0000"/>
                </a:solidFill>
                <a:latin typeface="Times New Roman"/>
                <a:cs typeface="Times New Roman"/>
              </a:rPr>
              <a:t>information</a:t>
            </a:r>
            <a:r>
              <a:rPr sz="2400" i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solidFill>
                  <a:srgbClr val="FF0000"/>
                </a:solidFill>
                <a:latin typeface="Times New Roman"/>
                <a:cs typeface="Times New Roman"/>
              </a:rPr>
              <a:t>displayed</a:t>
            </a:r>
            <a:r>
              <a:rPr sz="24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solidFill>
                  <a:srgbClr val="FF0000"/>
                </a:solidFill>
                <a:latin typeface="Times New Roman"/>
                <a:cs typeface="Times New Roman"/>
              </a:rPr>
              <a:t>on</a:t>
            </a:r>
            <a:r>
              <a:rPr sz="2400" i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i="1" spc="-25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2400" i="1" dirty="0">
                <a:solidFill>
                  <a:srgbClr val="FF0000"/>
                </a:solidFill>
                <a:latin typeface="Times New Roman"/>
                <a:cs typeface="Times New Roman"/>
              </a:rPr>
              <a:t>Senior</a:t>
            </a:r>
            <a:r>
              <a:rPr sz="2400" i="1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solidFill>
                  <a:srgbClr val="FF0000"/>
                </a:solidFill>
                <a:latin typeface="Times New Roman"/>
                <a:cs typeface="Times New Roman"/>
              </a:rPr>
              <a:t>Missionary</a:t>
            </a:r>
            <a:r>
              <a:rPr sz="2400" i="1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i="1" spc="-10" dirty="0">
                <a:solidFill>
                  <a:srgbClr val="FF0000"/>
                </a:solidFill>
                <a:latin typeface="Times New Roman"/>
                <a:cs typeface="Times New Roman"/>
              </a:rPr>
              <a:t>Website.</a:t>
            </a:r>
            <a:endParaRPr sz="2400">
              <a:latin typeface="Times New Roman"/>
              <a:cs typeface="Times New Roman"/>
            </a:endParaRPr>
          </a:p>
          <a:p>
            <a:pPr marL="926465" indent="-227965">
              <a:lnSpc>
                <a:spcPts val="2860"/>
              </a:lnSpc>
              <a:buFont typeface="Symbol"/>
              <a:buChar char=""/>
              <a:tabLst>
                <a:tab pos="926465" algn="l"/>
              </a:tabLst>
            </a:pPr>
            <a:r>
              <a:rPr sz="2400" dirty="0">
                <a:latin typeface="Times New Roman"/>
                <a:cs typeface="Times New Roman"/>
              </a:rPr>
              <a:t>Open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SMMS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return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Dashboard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page.</a:t>
            </a:r>
            <a:endParaRPr sz="2400">
              <a:latin typeface="Times New Roman"/>
              <a:cs typeface="Times New Roman"/>
            </a:endParaRPr>
          </a:p>
          <a:p>
            <a:pPr marL="927100" marR="67945" indent="-228600">
              <a:lnSpc>
                <a:spcPts val="2760"/>
              </a:lnSpc>
              <a:spcBef>
                <a:spcPts val="240"/>
              </a:spcBef>
              <a:buFont typeface="Symbol"/>
              <a:buChar char=""/>
              <a:tabLst>
                <a:tab pos="927100" algn="l"/>
              </a:tabLst>
            </a:pP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Menu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top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page,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“Settings”,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then </a:t>
            </a: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“User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Profile”.</a:t>
            </a:r>
            <a:endParaRPr sz="2400">
              <a:latin typeface="Times New Roman"/>
              <a:cs typeface="Times New Roman"/>
            </a:endParaRPr>
          </a:p>
          <a:p>
            <a:pPr marL="927100" marR="5080" indent="-228600">
              <a:lnSpc>
                <a:spcPts val="2770"/>
              </a:lnSpc>
              <a:spcBef>
                <a:spcPts val="160"/>
              </a:spcBef>
              <a:buFont typeface="Symbol"/>
              <a:buChar char=""/>
              <a:tabLst>
                <a:tab pos="927100" algn="l"/>
              </a:tabLst>
            </a:pPr>
            <a:r>
              <a:rPr sz="2400" dirty="0">
                <a:latin typeface="Times New Roman"/>
                <a:cs typeface="Times New Roman"/>
              </a:rPr>
              <a:t>Fill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out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Display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Name,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Phone,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Email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boxes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0" dirty="0">
                <a:latin typeface="Times New Roman"/>
                <a:cs typeface="Times New Roman"/>
              </a:rPr>
              <a:t> click “Agree”.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Common</a:t>
            </a:r>
            <a:r>
              <a:rPr spc="-30" dirty="0"/>
              <a:t> </a:t>
            </a:r>
            <a:r>
              <a:rPr spc="-10" dirty="0"/>
              <a:t>Actions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20"/>
              </a:lnSpc>
              <a:spcBef>
                <a:spcPts val="100"/>
              </a:spcBef>
            </a:pPr>
            <a:r>
              <a:rPr dirty="0"/>
              <a:t>Approve</a:t>
            </a:r>
            <a:r>
              <a:rPr spc="-55" dirty="0"/>
              <a:t> </a:t>
            </a:r>
            <a:r>
              <a:rPr dirty="0"/>
              <a:t>a</a:t>
            </a:r>
            <a:r>
              <a:rPr spc="-45" dirty="0"/>
              <a:t> </a:t>
            </a:r>
            <a:r>
              <a:rPr dirty="0"/>
              <a:t>proposed</a:t>
            </a:r>
            <a:r>
              <a:rPr spc="-55" dirty="0"/>
              <a:t> </a:t>
            </a:r>
            <a:r>
              <a:rPr dirty="0"/>
              <a:t>assignment</a:t>
            </a:r>
            <a:r>
              <a:rPr spc="-40" dirty="0"/>
              <a:t> </a:t>
            </a:r>
            <a:r>
              <a:rPr b="0" dirty="0">
                <a:latin typeface="Times New Roman"/>
                <a:cs typeface="Times New Roman"/>
              </a:rPr>
              <a:t>(pg.</a:t>
            </a:r>
            <a:r>
              <a:rPr b="0" spc="-55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30-</a:t>
            </a:r>
            <a:r>
              <a:rPr b="0" spc="-25" dirty="0">
                <a:latin typeface="Times New Roman"/>
                <a:cs typeface="Times New Roman"/>
              </a:rPr>
              <a:t>37)</a:t>
            </a:r>
          </a:p>
          <a:p>
            <a:pPr marL="12700" marR="5080">
              <a:lnSpc>
                <a:spcPts val="2760"/>
              </a:lnSpc>
              <a:spcBef>
                <a:spcPts val="130"/>
              </a:spcBef>
            </a:pPr>
            <a:r>
              <a:rPr b="0" i="1" dirty="0">
                <a:latin typeface="Times New Roman"/>
                <a:cs typeface="Times New Roman"/>
              </a:rPr>
              <a:t>This</a:t>
            </a:r>
            <a:r>
              <a:rPr b="0" i="1" spc="-25" dirty="0">
                <a:latin typeface="Times New Roman"/>
                <a:cs typeface="Times New Roman"/>
              </a:rPr>
              <a:t> </a:t>
            </a:r>
            <a:r>
              <a:rPr b="0" i="1" dirty="0">
                <a:latin typeface="Times New Roman"/>
                <a:cs typeface="Times New Roman"/>
              </a:rPr>
              <a:t>approves</a:t>
            </a:r>
            <a:r>
              <a:rPr b="0" i="1" spc="-25" dirty="0">
                <a:latin typeface="Times New Roman"/>
                <a:cs typeface="Times New Roman"/>
              </a:rPr>
              <a:t> </a:t>
            </a:r>
            <a:r>
              <a:rPr b="0" i="1" dirty="0">
                <a:latin typeface="Times New Roman"/>
                <a:cs typeface="Times New Roman"/>
              </a:rPr>
              <a:t>an</a:t>
            </a:r>
            <a:r>
              <a:rPr b="0" i="1" spc="-25" dirty="0">
                <a:latin typeface="Times New Roman"/>
                <a:cs typeface="Times New Roman"/>
              </a:rPr>
              <a:t> </a:t>
            </a:r>
            <a:r>
              <a:rPr b="0" i="1" dirty="0">
                <a:latin typeface="Times New Roman"/>
                <a:cs typeface="Times New Roman"/>
              </a:rPr>
              <a:t>assignment</a:t>
            </a:r>
            <a:r>
              <a:rPr b="0" i="1" spc="-25" dirty="0">
                <a:latin typeface="Times New Roman"/>
                <a:cs typeface="Times New Roman"/>
              </a:rPr>
              <a:t> </a:t>
            </a:r>
            <a:r>
              <a:rPr b="0" i="1" dirty="0">
                <a:latin typeface="Times New Roman"/>
                <a:cs typeface="Times New Roman"/>
              </a:rPr>
              <a:t>waiting</a:t>
            </a:r>
            <a:r>
              <a:rPr b="0" i="1" spc="-20" dirty="0">
                <a:latin typeface="Times New Roman"/>
                <a:cs typeface="Times New Roman"/>
              </a:rPr>
              <a:t> </a:t>
            </a:r>
            <a:r>
              <a:rPr b="0" i="1" dirty="0">
                <a:latin typeface="Times New Roman"/>
                <a:cs typeface="Times New Roman"/>
              </a:rPr>
              <a:t>for</a:t>
            </a:r>
            <a:r>
              <a:rPr b="0" i="1" spc="-25" dirty="0">
                <a:latin typeface="Times New Roman"/>
                <a:cs typeface="Times New Roman"/>
              </a:rPr>
              <a:t> </a:t>
            </a:r>
            <a:r>
              <a:rPr b="0" i="1" dirty="0">
                <a:latin typeface="Times New Roman"/>
                <a:cs typeface="Times New Roman"/>
              </a:rPr>
              <a:t>your</a:t>
            </a:r>
            <a:r>
              <a:rPr b="0" i="1" spc="-25" dirty="0">
                <a:latin typeface="Times New Roman"/>
                <a:cs typeface="Times New Roman"/>
              </a:rPr>
              <a:t> </a:t>
            </a:r>
            <a:r>
              <a:rPr b="0" i="1" dirty="0">
                <a:latin typeface="Times New Roman"/>
                <a:cs typeface="Times New Roman"/>
              </a:rPr>
              <a:t>approval.</a:t>
            </a:r>
            <a:r>
              <a:rPr b="0" i="1" spc="-25" dirty="0">
                <a:latin typeface="Times New Roman"/>
                <a:cs typeface="Times New Roman"/>
              </a:rPr>
              <a:t> </a:t>
            </a:r>
            <a:r>
              <a:rPr b="0" i="1" dirty="0">
                <a:latin typeface="Times New Roman"/>
                <a:cs typeface="Times New Roman"/>
              </a:rPr>
              <a:t>It</a:t>
            </a:r>
            <a:r>
              <a:rPr b="0" i="1" spc="-25" dirty="0">
                <a:latin typeface="Times New Roman"/>
                <a:cs typeface="Times New Roman"/>
              </a:rPr>
              <a:t> </a:t>
            </a:r>
            <a:r>
              <a:rPr b="0" i="1" dirty="0">
                <a:latin typeface="Times New Roman"/>
                <a:cs typeface="Times New Roman"/>
              </a:rPr>
              <a:t>then</a:t>
            </a:r>
            <a:r>
              <a:rPr b="0" i="1" spc="-20" dirty="0">
                <a:latin typeface="Times New Roman"/>
                <a:cs typeface="Times New Roman"/>
              </a:rPr>
              <a:t> goes </a:t>
            </a:r>
            <a:r>
              <a:rPr b="0" i="1" dirty="0">
                <a:latin typeface="Times New Roman"/>
                <a:cs typeface="Times New Roman"/>
              </a:rPr>
              <a:t>to</a:t>
            </a:r>
            <a:r>
              <a:rPr b="0" i="1" spc="-15" dirty="0">
                <a:latin typeface="Times New Roman"/>
                <a:cs typeface="Times New Roman"/>
              </a:rPr>
              <a:t> </a:t>
            </a:r>
            <a:r>
              <a:rPr b="0" i="1" dirty="0">
                <a:latin typeface="Times New Roman"/>
                <a:cs typeface="Times New Roman"/>
              </a:rPr>
              <a:t>the</a:t>
            </a:r>
            <a:r>
              <a:rPr b="0" i="1" spc="-10" dirty="0">
                <a:latin typeface="Times New Roman"/>
                <a:cs typeface="Times New Roman"/>
              </a:rPr>
              <a:t> </a:t>
            </a:r>
            <a:r>
              <a:rPr b="0" i="1" dirty="0">
                <a:latin typeface="Times New Roman"/>
                <a:cs typeface="Times New Roman"/>
              </a:rPr>
              <a:t>appropriate</a:t>
            </a:r>
            <a:r>
              <a:rPr b="0" i="1" spc="-10" dirty="0">
                <a:latin typeface="Times New Roman"/>
                <a:cs typeface="Times New Roman"/>
              </a:rPr>
              <a:t> </a:t>
            </a:r>
            <a:r>
              <a:rPr b="0" i="1" dirty="0">
                <a:latin typeface="Times New Roman"/>
                <a:cs typeface="Times New Roman"/>
              </a:rPr>
              <a:t>Ecclesiastical</a:t>
            </a:r>
            <a:r>
              <a:rPr b="0" i="1" spc="-15" dirty="0">
                <a:latin typeface="Times New Roman"/>
                <a:cs typeface="Times New Roman"/>
              </a:rPr>
              <a:t> </a:t>
            </a:r>
            <a:r>
              <a:rPr b="0" i="1" dirty="0">
                <a:latin typeface="Times New Roman"/>
                <a:cs typeface="Times New Roman"/>
              </a:rPr>
              <a:t>leader</a:t>
            </a:r>
            <a:r>
              <a:rPr b="0" i="1" spc="-15" dirty="0">
                <a:latin typeface="Times New Roman"/>
                <a:cs typeface="Times New Roman"/>
              </a:rPr>
              <a:t> </a:t>
            </a:r>
            <a:r>
              <a:rPr b="0" i="1" dirty="0">
                <a:latin typeface="Times New Roman"/>
                <a:cs typeface="Times New Roman"/>
              </a:rPr>
              <a:t>for</a:t>
            </a:r>
            <a:r>
              <a:rPr b="0" i="1" spc="-10" dirty="0">
                <a:latin typeface="Times New Roman"/>
                <a:cs typeface="Times New Roman"/>
              </a:rPr>
              <a:t> approval.</a:t>
            </a:r>
          </a:p>
          <a:p>
            <a:pPr marL="926465" indent="-227965">
              <a:lnSpc>
                <a:spcPts val="2855"/>
              </a:lnSpc>
              <a:buFont typeface="Symbol"/>
              <a:buChar char=""/>
              <a:tabLst>
                <a:tab pos="926465" algn="l"/>
              </a:tabLst>
            </a:pPr>
            <a:r>
              <a:rPr b="0" dirty="0">
                <a:latin typeface="Times New Roman"/>
                <a:cs typeface="Times New Roman"/>
              </a:rPr>
              <a:t>Open</a:t>
            </a:r>
            <a:r>
              <a:rPr b="0" spc="-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SMMS</a:t>
            </a:r>
            <a:r>
              <a:rPr b="0" spc="-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or</a:t>
            </a:r>
            <a:r>
              <a:rPr b="0" spc="-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return</a:t>
            </a:r>
            <a:r>
              <a:rPr b="0" spc="-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to</a:t>
            </a:r>
            <a:r>
              <a:rPr b="0" spc="-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the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Dashboard</a:t>
            </a:r>
            <a:r>
              <a:rPr b="0" spc="-35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page.</a:t>
            </a:r>
          </a:p>
          <a:p>
            <a:pPr marL="927100" marR="730885" indent="-228600">
              <a:lnSpc>
                <a:spcPts val="2770"/>
              </a:lnSpc>
              <a:spcBef>
                <a:spcPts val="235"/>
              </a:spcBef>
              <a:buFont typeface="Symbol"/>
              <a:buChar char=""/>
              <a:tabLst>
                <a:tab pos="927100" algn="l"/>
              </a:tabLst>
            </a:pPr>
            <a:r>
              <a:rPr b="0" dirty="0">
                <a:latin typeface="Times New Roman"/>
                <a:cs typeface="Times New Roman"/>
              </a:rPr>
              <a:t>In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“Action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Items”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section,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click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on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“Assignments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to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b="0" spc="-25" dirty="0">
                <a:latin typeface="Times New Roman"/>
                <a:cs typeface="Times New Roman"/>
              </a:rPr>
              <a:t>be </a:t>
            </a:r>
            <a:r>
              <a:rPr b="0" spc="-10" dirty="0">
                <a:latin typeface="Times New Roman"/>
                <a:cs typeface="Times New Roman"/>
              </a:rPr>
              <a:t>approved”.</a:t>
            </a:r>
          </a:p>
          <a:p>
            <a:pPr marL="926465" indent="-227965">
              <a:lnSpc>
                <a:spcPts val="2860"/>
              </a:lnSpc>
              <a:buFont typeface="Symbol"/>
              <a:buChar char=""/>
              <a:tabLst>
                <a:tab pos="926465" algn="l"/>
              </a:tabLst>
            </a:pPr>
            <a:r>
              <a:rPr b="0" dirty="0">
                <a:latin typeface="Times New Roman"/>
                <a:cs typeface="Times New Roman"/>
              </a:rPr>
              <a:t>Click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on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“Assignment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ID”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on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the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left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side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of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the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page.</a:t>
            </a:r>
          </a:p>
          <a:p>
            <a:pPr marL="927100" marR="476250" indent="-228600">
              <a:lnSpc>
                <a:spcPct val="95900"/>
              </a:lnSpc>
              <a:spcBef>
                <a:spcPts val="165"/>
              </a:spcBef>
              <a:buFont typeface="Symbol"/>
              <a:buChar char=""/>
              <a:tabLst>
                <a:tab pos="927100" algn="l"/>
              </a:tabLst>
            </a:pPr>
            <a:r>
              <a:rPr b="0" dirty="0">
                <a:latin typeface="Times New Roman"/>
                <a:cs typeface="Times New Roman"/>
              </a:rPr>
              <a:t>Contact the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applicant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after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obtaining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their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contact </a:t>
            </a:r>
            <a:r>
              <a:rPr b="0" dirty="0">
                <a:latin typeface="Times New Roman"/>
                <a:cs typeface="Times New Roman"/>
              </a:rPr>
              <a:t>information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that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is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provided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on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the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left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side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of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the</a:t>
            </a:r>
            <a:r>
              <a:rPr b="0" spc="-10" dirty="0">
                <a:latin typeface="Times New Roman"/>
                <a:cs typeface="Times New Roman"/>
              </a:rPr>
              <a:t> page. </a:t>
            </a:r>
            <a:r>
              <a:rPr b="0" dirty="0">
                <a:latin typeface="Times New Roman"/>
                <a:cs typeface="Times New Roman"/>
              </a:rPr>
              <a:t>Determine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the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appropriateness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of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this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assignment</a:t>
            </a:r>
            <a:r>
              <a:rPr b="0" spc="1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for</a:t>
            </a:r>
            <a:r>
              <a:rPr b="0" spc="-20" dirty="0">
                <a:latin typeface="Times New Roman"/>
                <a:cs typeface="Times New Roman"/>
              </a:rPr>
              <a:t> this </a:t>
            </a:r>
            <a:r>
              <a:rPr b="0" spc="-10" dirty="0">
                <a:latin typeface="Times New Roman"/>
                <a:cs typeface="Times New Roman"/>
              </a:rPr>
              <a:t>person.</a:t>
            </a:r>
          </a:p>
          <a:p>
            <a:pPr marL="926465" indent="-227965">
              <a:lnSpc>
                <a:spcPct val="100000"/>
              </a:lnSpc>
              <a:spcBef>
                <a:spcPts val="50"/>
              </a:spcBef>
              <a:buFont typeface="Symbol"/>
              <a:buChar char=""/>
              <a:tabLst>
                <a:tab pos="926465" algn="l"/>
              </a:tabLst>
            </a:pPr>
            <a:r>
              <a:rPr b="0" dirty="0">
                <a:latin typeface="Times New Roman"/>
                <a:cs typeface="Times New Roman"/>
              </a:rPr>
              <a:t>Click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on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“Edit </a:t>
            </a:r>
            <a:r>
              <a:rPr b="0" spc="-10" dirty="0">
                <a:latin typeface="Times New Roman"/>
                <a:cs typeface="Times New Roman"/>
              </a:rPr>
              <a:t>Assignment”.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1587753" y="903478"/>
            <a:ext cx="7686040" cy="181673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241300" marR="5080" indent="-228600">
              <a:lnSpc>
                <a:spcPts val="2760"/>
              </a:lnSpc>
              <a:spcBef>
                <a:spcPts val="290"/>
              </a:spcBef>
              <a:buFont typeface="Symbol"/>
              <a:buChar char="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Review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assignment start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date,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end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date,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days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work,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and </a:t>
            </a:r>
            <a:r>
              <a:rPr sz="2400" dirty="0">
                <a:latin typeface="Times New Roman"/>
                <a:cs typeface="Times New Roman"/>
              </a:rPr>
              <a:t>hours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week. Edit as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appropriate,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add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Note,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on </a:t>
            </a:r>
            <a:r>
              <a:rPr sz="2400" spc="-10" dirty="0">
                <a:latin typeface="Times New Roman"/>
                <a:cs typeface="Times New Roman"/>
              </a:rPr>
              <a:t>“Save”.</a:t>
            </a:r>
            <a:endParaRPr sz="2400">
              <a:latin typeface="Times New Roman"/>
              <a:cs typeface="Times New Roman"/>
            </a:endParaRPr>
          </a:p>
          <a:p>
            <a:pPr marL="241300" marR="20955" indent="-228600">
              <a:lnSpc>
                <a:spcPts val="2770"/>
              </a:lnSpc>
              <a:spcBef>
                <a:spcPts val="165"/>
              </a:spcBef>
              <a:buFont typeface="Symbol"/>
              <a:buChar char="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“Approve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Assignment”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(or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“Reject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Assignment”,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if </a:t>
            </a:r>
            <a:r>
              <a:rPr sz="2400" spc="-10" dirty="0">
                <a:latin typeface="Times New Roman"/>
                <a:cs typeface="Times New Roman"/>
              </a:rPr>
              <a:t>appropriate).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901700" y="882142"/>
            <a:ext cx="8358505" cy="580263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37845">
              <a:lnSpc>
                <a:spcPts val="2760"/>
              </a:lnSpc>
              <a:spcBef>
                <a:spcPts val="290"/>
              </a:spcBef>
            </a:pPr>
            <a:r>
              <a:rPr sz="2400" b="1" dirty="0">
                <a:latin typeface="Times New Roman"/>
                <a:cs typeface="Times New Roman"/>
              </a:rPr>
              <a:t>Request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an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Assignment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Extension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or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Early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Release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(Request </a:t>
            </a:r>
            <a:r>
              <a:rPr sz="2400" dirty="0">
                <a:latin typeface="Times New Roman"/>
                <a:cs typeface="Times New Roman"/>
              </a:rPr>
              <a:t>Assignment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Date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Modification)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(pg.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38-</a:t>
            </a:r>
            <a:r>
              <a:rPr sz="2400" spc="-25" dirty="0">
                <a:latin typeface="Times New Roman"/>
                <a:cs typeface="Times New Roman"/>
              </a:rPr>
              <a:t>46)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690"/>
              </a:lnSpc>
            </a:pPr>
            <a:r>
              <a:rPr sz="2400" i="1" dirty="0">
                <a:latin typeface="Times New Roman"/>
                <a:cs typeface="Times New Roman"/>
              </a:rPr>
              <a:t>Request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 new end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date for an </a:t>
            </a:r>
            <a:r>
              <a:rPr sz="2400" i="1" spc="-10" dirty="0">
                <a:latin typeface="Times New Roman"/>
                <a:cs typeface="Times New Roman"/>
              </a:rPr>
              <a:t>assignment.</a:t>
            </a:r>
            <a:endParaRPr sz="2400">
              <a:latin typeface="Times New Roman"/>
              <a:cs typeface="Times New Roman"/>
            </a:endParaRPr>
          </a:p>
          <a:p>
            <a:pPr marL="926465" indent="-227965">
              <a:lnSpc>
                <a:spcPct val="100000"/>
              </a:lnSpc>
              <a:spcBef>
                <a:spcPts val="50"/>
              </a:spcBef>
              <a:buFont typeface="Symbol"/>
              <a:buChar char=""/>
              <a:tabLst>
                <a:tab pos="926465" algn="l"/>
              </a:tabLst>
            </a:pPr>
            <a:r>
              <a:rPr sz="2400" dirty="0">
                <a:latin typeface="Times New Roman"/>
                <a:cs typeface="Times New Roman"/>
              </a:rPr>
              <a:t>Open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SMMS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return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Dashboard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page.</a:t>
            </a:r>
            <a:endParaRPr sz="2400">
              <a:latin typeface="Times New Roman"/>
              <a:cs typeface="Times New Roman"/>
            </a:endParaRPr>
          </a:p>
          <a:p>
            <a:pPr marL="926465" indent="-227965">
              <a:lnSpc>
                <a:spcPts val="2825"/>
              </a:lnSpc>
              <a:spcBef>
                <a:spcPts val="50"/>
              </a:spcBef>
              <a:buFont typeface="Symbol"/>
              <a:buChar char=""/>
              <a:tabLst>
                <a:tab pos="926465" algn="l"/>
              </a:tabLst>
            </a:pP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Early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Releases</a:t>
            </a:r>
            <a:endParaRPr sz="2400">
              <a:latin typeface="Times New Roman"/>
              <a:cs typeface="Times New Roman"/>
            </a:endParaRPr>
          </a:p>
          <a:p>
            <a:pPr marL="1383030" lvl="1" indent="-227329">
              <a:lnSpc>
                <a:spcPts val="2825"/>
              </a:lnSpc>
              <a:buFont typeface="Courier New"/>
              <a:buChar char="o"/>
              <a:tabLst>
                <a:tab pos="1383030" algn="l"/>
              </a:tabLst>
            </a:pP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“Missionaries”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create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list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missionaries.</a:t>
            </a:r>
            <a:endParaRPr sz="2400">
              <a:latin typeface="Times New Roman"/>
              <a:cs typeface="Times New Roman"/>
            </a:endParaRPr>
          </a:p>
          <a:p>
            <a:pPr marL="926465" indent="-227965">
              <a:lnSpc>
                <a:spcPts val="2820"/>
              </a:lnSpc>
              <a:spcBef>
                <a:spcPts val="45"/>
              </a:spcBef>
              <a:buFont typeface="Symbol"/>
              <a:buChar char=""/>
              <a:tabLst>
                <a:tab pos="926465" algn="l"/>
              </a:tabLst>
            </a:pP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Extensions</a:t>
            </a:r>
            <a:endParaRPr sz="2400">
              <a:latin typeface="Times New Roman"/>
              <a:cs typeface="Times New Roman"/>
            </a:endParaRPr>
          </a:p>
          <a:p>
            <a:pPr marL="1383030" marR="5080" lvl="1" indent="-227329">
              <a:lnSpc>
                <a:spcPts val="2760"/>
              </a:lnSpc>
              <a:spcBef>
                <a:spcPts val="135"/>
              </a:spcBef>
              <a:buFont typeface="Courier New"/>
              <a:buChar char="o"/>
              <a:tabLst>
                <a:tab pos="1384300" algn="l"/>
              </a:tabLst>
            </a:pP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“Missionaries”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create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list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missionaries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and 	</a:t>
            </a:r>
            <a:r>
              <a:rPr sz="2400" dirty="0">
                <a:latin typeface="Times New Roman"/>
                <a:cs typeface="Times New Roman"/>
              </a:rPr>
              <a:t>sort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by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Release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Date.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Consider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all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missionaries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within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6 	</a:t>
            </a:r>
            <a:r>
              <a:rPr sz="2400" dirty="0">
                <a:latin typeface="Times New Roman"/>
                <a:cs typeface="Times New Roman"/>
              </a:rPr>
              <a:t>months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their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current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release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date.</a:t>
            </a:r>
            <a:endParaRPr sz="2400">
              <a:latin typeface="Times New Roman"/>
              <a:cs typeface="Times New Roman"/>
            </a:endParaRPr>
          </a:p>
          <a:p>
            <a:pPr marL="927100" marR="558800" indent="-228600">
              <a:lnSpc>
                <a:spcPts val="2760"/>
              </a:lnSpc>
              <a:spcBef>
                <a:spcPts val="170"/>
              </a:spcBef>
              <a:buFont typeface="Symbol"/>
              <a:buChar char=""/>
              <a:tabLst>
                <a:tab pos="927100" algn="l"/>
              </a:tabLst>
            </a:pP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“Assignment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ID”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left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 name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of </a:t>
            </a:r>
            <a:r>
              <a:rPr sz="2400" dirty="0">
                <a:latin typeface="Times New Roman"/>
                <a:cs typeface="Times New Roman"/>
              </a:rPr>
              <a:t>missionary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whose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assignment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end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date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changed.</a:t>
            </a:r>
            <a:endParaRPr sz="2400">
              <a:latin typeface="Times New Roman"/>
              <a:cs typeface="Times New Roman"/>
            </a:endParaRPr>
          </a:p>
          <a:p>
            <a:pPr marL="927100" marR="965835" indent="-228600">
              <a:lnSpc>
                <a:spcPts val="2770"/>
              </a:lnSpc>
              <a:spcBef>
                <a:spcPts val="160"/>
              </a:spcBef>
              <a:buFont typeface="Symbol"/>
              <a:buChar char=""/>
              <a:tabLst>
                <a:tab pos="927100" algn="l"/>
              </a:tabLst>
            </a:pP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“Assignment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Details”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page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“Request </a:t>
            </a:r>
            <a:r>
              <a:rPr sz="2400" dirty="0">
                <a:latin typeface="Times New Roman"/>
                <a:cs typeface="Times New Roman"/>
              </a:rPr>
              <a:t>Assignment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Date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Modification”.</a:t>
            </a:r>
            <a:endParaRPr sz="2400">
              <a:latin typeface="Times New Roman"/>
              <a:cs typeface="Times New Roman"/>
            </a:endParaRPr>
          </a:p>
          <a:p>
            <a:pPr marL="926465" indent="-227965">
              <a:lnSpc>
                <a:spcPts val="2855"/>
              </a:lnSpc>
              <a:buFont typeface="Symbol"/>
              <a:buChar char=""/>
              <a:tabLst>
                <a:tab pos="926465" algn="l"/>
              </a:tabLst>
            </a:pPr>
            <a:r>
              <a:rPr sz="2400" dirty="0">
                <a:latin typeface="Times New Roman"/>
                <a:cs typeface="Times New Roman"/>
              </a:rPr>
              <a:t>Enter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proposed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end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date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click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“Next”.</a:t>
            </a:r>
            <a:endParaRPr sz="2400">
              <a:latin typeface="Times New Roman"/>
              <a:cs typeface="Times New Roman"/>
            </a:endParaRPr>
          </a:p>
          <a:p>
            <a:pPr marL="926465" indent="-227965">
              <a:lnSpc>
                <a:spcPct val="100000"/>
              </a:lnSpc>
              <a:spcBef>
                <a:spcPts val="50"/>
              </a:spcBef>
              <a:buFont typeface="Symbol"/>
              <a:buChar char=""/>
              <a:tabLst>
                <a:tab pos="926465" algn="l"/>
              </a:tabLst>
            </a:pPr>
            <a:r>
              <a:rPr sz="2400" dirty="0">
                <a:latin typeface="Times New Roman"/>
                <a:cs typeface="Times New Roman"/>
              </a:rPr>
              <a:t>Click </a:t>
            </a:r>
            <a:r>
              <a:rPr sz="2400" spc="-10" dirty="0">
                <a:latin typeface="Times New Roman"/>
                <a:cs typeface="Times New Roman"/>
              </a:rPr>
              <a:t>“Confirm”.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87753" y="1232661"/>
            <a:ext cx="7540625" cy="741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20"/>
              </a:lnSpc>
              <a:spcBef>
                <a:spcPts val="100"/>
              </a:spcBef>
            </a:pPr>
            <a:r>
              <a:rPr sz="2400" b="0" u="none" dirty="0">
                <a:latin typeface="Times New Roman"/>
                <a:cs typeface="Times New Roman"/>
              </a:rPr>
              <a:t>If</a:t>
            </a:r>
            <a:r>
              <a:rPr sz="2400" b="0" u="none" spc="-5" dirty="0">
                <a:latin typeface="Times New Roman"/>
                <a:cs typeface="Times New Roman"/>
              </a:rPr>
              <a:t> </a:t>
            </a:r>
            <a:r>
              <a:rPr sz="2400" b="0" u="none" dirty="0">
                <a:latin typeface="Times New Roman"/>
                <a:cs typeface="Times New Roman"/>
              </a:rPr>
              <a:t>you</a:t>
            </a:r>
            <a:r>
              <a:rPr sz="2400" b="0" u="none" spc="-10" dirty="0">
                <a:latin typeface="Times New Roman"/>
                <a:cs typeface="Times New Roman"/>
              </a:rPr>
              <a:t> </a:t>
            </a:r>
            <a:r>
              <a:rPr sz="2400" b="0" u="none" dirty="0">
                <a:latin typeface="Times New Roman"/>
                <a:cs typeface="Times New Roman"/>
              </a:rPr>
              <a:t>need</a:t>
            </a:r>
            <a:r>
              <a:rPr sz="2400" b="0" u="none" spc="-20" dirty="0">
                <a:latin typeface="Times New Roman"/>
                <a:cs typeface="Times New Roman"/>
              </a:rPr>
              <a:t> </a:t>
            </a:r>
            <a:r>
              <a:rPr sz="2400" b="0" u="none" dirty="0">
                <a:latin typeface="Times New Roman"/>
                <a:cs typeface="Times New Roman"/>
              </a:rPr>
              <a:t>to</a:t>
            </a:r>
            <a:r>
              <a:rPr sz="2400" b="0" u="none" spc="-15" dirty="0">
                <a:latin typeface="Times New Roman"/>
                <a:cs typeface="Times New Roman"/>
              </a:rPr>
              <a:t> </a:t>
            </a:r>
            <a:r>
              <a:rPr sz="2400" b="0" u="none" dirty="0">
                <a:latin typeface="Times New Roman"/>
                <a:cs typeface="Times New Roman"/>
              </a:rPr>
              <a:t>cancel</a:t>
            </a:r>
            <a:r>
              <a:rPr sz="2400" b="0" u="none" spc="-20" dirty="0">
                <a:latin typeface="Times New Roman"/>
                <a:cs typeface="Times New Roman"/>
              </a:rPr>
              <a:t> </a:t>
            </a:r>
            <a:r>
              <a:rPr sz="2400" b="0" u="none" dirty="0">
                <a:latin typeface="Times New Roman"/>
                <a:cs typeface="Times New Roman"/>
              </a:rPr>
              <a:t>a</a:t>
            </a:r>
            <a:r>
              <a:rPr sz="2400" b="0" u="none" spc="-10" dirty="0">
                <a:latin typeface="Times New Roman"/>
                <a:cs typeface="Times New Roman"/>
              </a:rPr>
              <a:t> </a:t>
            </a:r>
            <a:r>
              <a:rPr sz="2400" b="0" u="none" dirty="0">
                <a:latin typeface="Times New Roman"/>
                <a:cs typeface="Times New Roman"/>
              </a:rPr>
              <a:t>pending</a:t>
            </a:r>
            <a:r>
              <a:rPr sz="2400" b="0" u="none" spc="-5" dirty="0">
                <a:latin typeface="Times New Roman"/>
                <a:cs typeface="Times New Roman"/>
              </a:rPr>
              <a:t> </a:t>
            </a:r>
            <a:r>
              <a:rPr sz="2400" b="0" u="none" dirty="0">
                <a:latin typeface="Times New Roman"/>
                <a:cs typeface="Times New Roman"/>
              </a:rPr>
              <a:t>approval,</a:t>
            </a:r>
            <a:r>
              <a:rPr sz="2400" b="0" u="none" spc="-10" dirty="0">
                <a:latin typeface="Times New Roman"/>
                <a:cs typeface="Times New Roman"/>
              </a:rPr>
              <a:t> </a:t>
            </a:r>
            <a:r>
              <a:rPr sz="2400" b="0" u="none" dirty="0">
                <a:latin typeface="Times New Roman"/>
                <a:cs typeface="Times New Roman"/>
              </a:rPr>
              <a:t>click</a:t>
            </a:r>
            <a:r>
              <a:rPr sz="2400" b="0" u="none" spc="-10" dirty="0">
                <a:latin typeface="Times New Roman"/>
                <a:cs typeface="Times New Roman"/>
              </a:rPr>
              <a:t> “Cancel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20"/>
              </a:lnSpc>
            </a:pPr>
            <a:r>
              <a:rPr sz="2400" b="0" u="none" dirty="0">
                <a:latin typeface="Times New Roman"/>
                <a:cs typeface="Times New Roman"/>
              </a:rPr>
              <a:t>Request”</a:t>
            </a:r>
            <a:r>
              <a:rPr sz="2400" b="0" u="none" spc="-15" dirty="0">
                <a:latin typeface="Times New Roman"/>
                <a:cs typeface="Times New Roman"/>
              </a:rPr>
              <a:t> </a:t>
            </a:r>
            <a:r>
              <a:rPr sz="2400" b="0" u="none" dirty="0">
                <a:latin typeface="Times New Roman"/>
                <a:cs typeface="Times New Roman"/>
              </a:rPr>
              <a:t>and</a:t>
            </a:r>
            <a:r>
              <a:rPr sz="2400" b="0" u="none" spc="-10" dirty="0">
                <a:latin typeface="Times New Roman"/>
                <a:cs typeface="Times New Roman"/>
              </a:rPr>
              <a:t> </a:t>
            </a:r>
            <a:r>
              <a:rPr sz="2400" b="0" u="none" dirty="0">
                <a:latin typeface="Times New Roman"/>
                <a:cs typeface="Times New Roman"/>
              </a:rPr>
              <a:t>confirm</a:t>
            </a:r>
            <a:r>
              <a:rPr sz="2400" b="0" u="none" spc="-10" dirty="0">
                <a:latin typeface="Times New Roman"/>
                <a:cs typeface="Times New Roman"/>
              </a:rPr>
              <a:t> </a:t>
            </a:r>
            <a:r>
              <a:rPr sz="2400" b="0" u="none" dirty="0">
                <a:latin typeface="Times New Roman"/>
                <a:cs typeface="Times New Roman"/>
              </a:rPr>
              <a:t>by</a:t>
            </a:r>
            <a:r>
              <a:rPr sz="2400" b="0" u="none" spc="-10" dirty="0">
                <a:latin typeface="Times New Roman"/>
                <a:cs typeface="Times New Roman"/>
              </a:rPr>
              <a:t> </a:t>
            </a:r>
            <a:r>
              <a:rPr sz="2400" b="0" u="none" dirty="0">
                <a:latin typeface="Times New Roman"/>
                <a:cs typeface="Times New Roman"/>
              </a:rPr>
              <a:t>clicking</a:t>
            </a:r>
            <a:r>
              <a:rPr sz="2400" b="0" u="none" spc="-10" dirty="0">
                <a:latin typeface="Times New Roman"/>
                <a:cs typeface="Times New Roman"/>
              </a:rPr>
              <a:t> </a:t>
            </a:r>
            <a:r>
              <a:rPr sz="2400" b="0" u="none" dirty="0">
                <a:latin typeface="Times New Roman"/>
                <a:cs typeface="Times New Roman"/>
              </a:rPr>
              <a:t>“Yes,</a:t>
            </a:r>
            <a:r>
              <a:rPr sz="2400" b="0" u="none" spc="-10" dirty="0">
                <a:latin typeface="Times New Roman"/>
                <a:cs typeface="Times New Roman"/>
              </a:rPr>
              <a:t> </a:t>
            </a:r>
            <a:r>
              <a:rPr sz="2400" b="0" u="none" dirty="0">
                <a:latin typeface="Times New Roman"/>
                <a:cs typeface="Times New Roman"/>
              </a:rPr>
              <a:t>Cancel</a:t>
            </a:r>
            <a:r>
              <a:rPr sz="2400" b="0" u="none" spc="-15" dirty="0">
                <a:latin typeface="Times New Roman"/>
                <a:cs typeface="Times New Roman"/>
              </a:rPr>
              <a:t> </a:t>
            </a:r>
            <a:r>
              <a:rPr sz="2400" b="0" u="none" dirty="0">
                <a:latin typeface="Times New Roman"/>
                <a:cs typeface="Times New Roman"/>
              </a:rPr>
              <a:t>the</a:t>
            </a:r>
            <a:r>
              <a:rPr sz="2400" b="0" u="none" spc="-10" dirty="0">
                <a:latin typeface="Times New Roman"/>
                <a:cs typeface="Times New Roman"/>
              </a:rPr>
              <a:t> Request”.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03ef5274-90b8-4b3f-8a76-b4c36a43e904}" enabled="1" method="Standard" siteId="{61e6eeb3-5fd7-4aaa-ae3c-61e8deb09b7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1482</Words>
  <Application>Microsoft Office PowerPoint</Application>
  <PresentationFormat>Custom</PresentationFormat>
  <Paragraphs>109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Courier New</vt:lpstr>
      <vt:lpstr>Symbol</vt:lpstr>
      <vt:lpstr>Times New Roman</vt:lpstr>
      <vt:lpstr>Office Theme</vt:lpstr>
      <vt:lpstr>Operation Manager SMMS Quick Reference Guide Key Points</vt:lpstr>
      <vt:lpstr>PowerPoint Presentation</vt:lpstr>
      <vt:lpstr>Setup Actions (do these first)</vt:lpstr>
      <vt:lpstr>PowerPoint Presentation</vt:lpstr>
      <vt:lpstr>PowerPoint Presentation</vt:lpstr>
      <vt:lpstr>Common Actions</vt:lpstr>
      <vt:lpstr>PowerPoint Presentation</vt:lpstr>
      <vt:lpstr>PowerPoint Presentation</vt:lpstr>
      <vt:lpstr>If you need to cancel a pending approval, click “Cancel Request” and confirm by clicking “Yes, Cancel the Request”.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 Manager SMMS Quick Reference Guide Key Points</dc:title>
  <dc:creator>June Sabatinos</dc:creator>
  <cp:lastModifiedBy>Layne Rushforth</cp:lastModifiedBy>
  <cp:revision>1</cp:revision>
  <dcterms:created xsi:type="dcterms:W3CDTF">2024-05-10T22:48:30Z</dcterms:created>
  <dcterms:modified xsi:type="dcterms:W3CDTF">2024-05-10T22:51:02Z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2024-05-10T00:00:00Z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2024-05-10T00:00:00Z</vt:filetime>
  </property>
  <property fmtid="{D5CDD505-2E9C-101B-9397-08002B2CF9AE}" pid="5" name="MSIP_Label_03ef5274-90b8-4b3f-8a76-b4c36a43e904_Enabled">
    <vt:lpwstr>True</vt:lpwstr>
  </property>
  <property fmtid="{D5CDD505-2E9C-101B-9397-08002B2CF9AE}" pid="6" name="MSIP_Label_03ef5274-90b8-4b3f-8a76-b4c36a43e904_Method">
    <vt:lpwstr>Standard</vt:lpwstr>
  </property>
  <property fmtid="{D5CDD505-2E9C-101B-9397-08002B2CF9AE}" pid="7" name="MSIP_Label_03ef5274-90b8-4b3f-8a76-b4c36a43e904_SiteId">
    <vt:lpwstr>61e6eeb3-5fd7-4aaa-ae3c-61e8deb09b79</vt:lpwstr>
  </property>
  <property fmtid="{D5CDD505-2E9C-101B-9397-08002B2CF9AE}" pid="8" name="Producer">
    <vt:lpwstr>Microsoft® Word for Microsoft 365</vt:lpwstr>
  </property>
</Properties>
</file>