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1CBBC-2B44-4DA9-B26B-1BC1A4D575D5}" v="1" dt="2024-08-17T16:30:40.6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20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ne T. Rushforth" userId="3f216601-c974-4b74-a92e-2911fd7689d4" providerId="ADAL" clId="{73B1CBBC-2B44-4DA9-B26B-1BC1A4D575D5}"/>
    <pc:docChg chg="modSld">
      <pc:chgData name="Layne T. Rushforth" userId="3f216601-c974-4b74-a92e-2911fd7689d4" providerId="ADAL" clId="{73B1CBBC-2B44-4DA9-B26B-1BC1A4D575D5}" dt="2024-08-17T16:30:40.674" v="0"/>
      <pc:docMkLst>
        <pc:docMk/>
      </pc:docMkLst>
      <pc:sldChg chg="modSp">
        <pc:chgData name="Layne T. Rushforth" userId="3f216601-c974-4b74-a92e-2911fd7689d4" providerId="ADAL" clId="{73B1CBBC-2B44-4DA9-B26B-1BC1A4D575D5}" dt="2024-08-17T16:30:40.674" v="0"/>
        <pc:sldMkLst>
          <pc:docMk/>
          <pc:sldMk cId="0" sldId="263"/>
        </pc:sldMkLst>
        <pc:picChg chg="mod">
          <ac:chgData name="Layne T. Rushforth" userId="3f216601-c974-4b74-a92e-2911fd7689d4" providerId="ADAL" clId="{73B1CBBC-2B44-4DA9-B26B-1BC1A4D575D5}" dt="2024-08-17T16:30:40.674" v="0"/>
          <ac:picMkLst>
            <pc:docMk/>
            <pc:sldMk cId="0" sldId="263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07735" y="3176887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0" y="0"/>
                </a:moveTo>
                <a:lnTo>
                  <a:pt x="562199" y="0"/>
                </a:lnTo>
              </a:path>
            </a:pathLst>
          </a:custGeom>
          <a:ln w="76199">
            <a:solidFill>
              <a:srgbClr val="B3A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5034" y="3158251"/>
            <a:ext cx="562610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199" y="0"/>
                </a:lnTo>
              </a:path>
            </a:pathLst>
          </a:custGeom>
          <a:ln w="76199">
            <a:solidFill>
              <a:srgbClr val="B3A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4144" y="1022025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7136667" y="0"/>
                </a:moveTo>
                <a:lnTo>
                  <a:pt x="0" y="0"/>
                </a:lnTo>
              </a:path>
            </a:pathLst>
          </a:custGeom>
          <a:ln w="76199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04144" y="1174425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7136667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04151" y="4121499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0" y="0"/>
                </a:moveTo>
                <a:lnTo>
                  <a:pt x="7136667" y="0"/>
                </a:lnTo>
              </a:path>
            </a:pathLst>
          </a:custGeom>
          <a:ln w="76199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04151" y="3969099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0" y="0"/>
                </a:moveTo>
                <a:lnTo>
                  <a:pt x="7136667" y="0"/>
                </a:lnTo>
              </a:path>
            </a:pathLst>
          </a:custGeom>
          <a:ln w="9524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58042" y="1825347"/>
            <a:ext cx="382791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EE6C00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1">
                <a:solidFill>
                  <a:srgbClr val="EE6C00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E6C00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1">
                <a:solidFill>
                  <a:srgbClr val="EE6C00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E6C00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E6C00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9143999" y="97799"/>
                </a:moveTo>
                <a:lnTo>
                  <a:pt x="0" y="9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97799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425" y="157692"/>
            <a:ext cx="5771347" cy="863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EE6C00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022799"/>
            <a:ext cx="8284845" cy="200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1">
                <a:solidFill>
                  <a:srgbClr val="EE6C00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hyperlink" Target="https://youtu.be/GINWT2b-VU0?si=cCsXncvQx3O5RRy-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5400" spc="-420" dirty="0"/>
              <a:t>Senior</a:t>
            </a:r>
            <a:r>
              <a:rPr sz="5400" spc="-254" dirty="0"/>
              <a:t> </a:t>
            </a:r>
            <a:r>
              <a:rPr sz="5400" spc="-434" dirty="0"/>
              <a:t>Missions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259785" y="2910872"/>
            <a:ext cx="4620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85D46"/>
                </a:solidFill>
                <a:latin typeface="Open Sans"/>
                <a:cs typeface="Open Sans"/>
              </a:rPr>
              <a:t>How</a:t>
            </a:r>
            <a:r>
              <a:rPr sz="2400" spc="-50" dirty="0">
                <a:solidFill>
                  <a:srgbClr val="685D46"/>
                </a:solidFill>
                <a:latin typeface="Open Sans"/>
                <a:cs typeface="Open Sans"/>
              </a:rPr>
              <a:t> </a:t>
            </a:r>
            <a:r>
              <a:rPr sz="2400" dirty="0">
                <a:solidFill>
                  <a:srgbClr val="685D46"/>
                </a:solidFill>
                <a:latin typeface="Open Sans"/>
                <a:cs typeface="Open Sans"/>
              </a:rPr>
              <a:t>we</a:t>
            </a:r>
            <a:r>
              <a:rPr sz="2400" spc="-50" dirty="0">
                <a:solidFill>
                  <a:srgbClr val="685D46"/>
                </a:solidFill>
                <a:latin typeface="Open Sans"/>
                <a:cs typeface="Open Sans"/>
              </a:rPr>
              <a:t> </a:t>
            </a:r>
            <a:r>
              <a:rPr sz="2400" dirty="0">
                <a:solidFill>
                  <a:srgbClr val="685D46"/>
                </a:solidFill>
                <a:latin typeface="Open Sans"/>
                <a:cs typeface="Open Sans"/>
              </a:rPr>
              <a:t>can</a:t>
            </a:r>
            <a:r>
              <a:rPr sz="2400" spc="-50" dirty="0">
                <a:solidFill>
                  <a:srgbClr val="685D46"/>
                </a:solidFill>
                <a:latin typeface="Open Sans"/>
                <a:cs typeface="Open Sans"/>
              </a:rPr>
              <a:t> </a:t>
            </a:r>
            <a:r>
              <a:rPr sz="2400" dirty="0">
                <a:solidFill>
                  <a:srgbClr val="685D46"/>
                </a:solidFill>
                <a:latin typeface="Open Sans"/>
                <a:cs typeface="Open Sans"/>
              </a:rPr>
              <a:t>change</a:t>
            </a:r>
            <a:r>
              <a:rPr sz="2400" spc="-50" dirty="0">
                <a:solidFill>
                  <a:srgbClr val="685D46"/>
                </a:solidFill>
                <a:latin typeface="Open Sans"/>
                <a:cs typeface="Open Sans"/>
              </a:rPr>
              <a:t> </a:t>
            </a:r>
            <a:r>
              <a:rPr sz="2400" dirty="0">
                <a:solidFill>
                  <a:srgbClr val="685D46"/>
                </a:solidFill>
                <a:latin typeface="Open Sans"/>
                <a:cs typeface="Open Sans"/>
              </a:rPr>
              <a:t>the</a:t>
            </a:r>
            <a:r>
              <a:rPr sz="2400" spc="-50" dirty="0">
                <a:solidFill>
                  <a:srgbClr val="685D46"/>
                </a:solidFill>
                <a:latin typeface="Open Sans"/>
                <a:cs typeface="Open Sans"/>
              </a:rPr>
              <a:t> </a:t>
            </a:r>
            <a:r>
              <a:rPr sz="2400" spc="-10" dirty="0">
                <a:solidFill>
                  <a:srgbClr val="685D46"/>
                </a:solidFill>
                <a:latin typeface="Open Sans"/>
                <a:cs typeface="Open Sans"/>
              </a:rPr>
              <a:t>mindset</a:t>
            </a:r>
            <a:endParaRPr sz="24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335"/>
              </a:spcBef>
            </a:pPr>
            <a:r>
              <a:rPr i="1" dirty="0"/>
              <a:t>"Ye</a:t>
            </a:r>
            <a:r>
              <a:rPr i="1" spc="-80" dirty="0"/>
              <a:t> </a:t>
            </a:r>
            <a:r>
              <a:rPr i="1" dirty="0"/>
              <a:t>are</a:t>
            </a:r>
            <a:r>
              <a:rPr i="1" spc="-75" dirty="0"/>
              <a:t> </a:t>
            </a:r>
            <a:r>
              <a:rPr i="1" dirty="0"/>
              <a:t>the</a:t>
            </a:r>
            <a:r>
              <a:rPr i="1" spc="-75" dirty="0"/>
              <a:t> </a:t>
            </a:r>
            <a:r>
              <a:rPr i="1" dirty="0"/>
              <a:t>light</a:t>
            </a:r>
            <a:r>
              <a:rPr i="1" spc="-75" dirty="0"/>
              <a:t> </a:t>
            </a:r>
            <a:r>
              <a:rPr i="1" dirty="0"/>
              <a:t>of</a:t>
            </a:r>
            <a:r>
              <a:rPr i="1" spc="-75" dirty="0"/>
              <a:t> </a:t>
            </a:r>
            <a:r>
              <a:rPr i="1" dirty="0"/>
              <a:t>the</a:t>
            </a:r>
            <a:r>
              <a:rPr i="1" spc="-75" dirty="0"/>
              <a:t> </a:t>
            </a:r>
            <a:r>
              <a:rPr i="1" spc="-10" dirty="0"/>
              <a:t>world.</a:t>
            </a:r>
            <a:r>
              <a:rPr i="1" spc="-75" dirty="0"/>
              <a:t> </a:t>
            </a:r>
            <a:r>
              <a:rPr i="1" dirty="0"/>
              <a:t>A</a:t>
            </a:r>
            <a:r>
              <a:rPr i="1" spc="-80" dirty="0"/>
              <a:t> </a:t>
            </a:r>
            <a:r>
              <a:rPr i="1" dirty="0"/>
              <a:t>city</a:t>
            </a:r>
            <a:r>
              <a:rPr i="1" spc="-75" dirty="0"/>
              <a:t> </a:t>
            </a:r>
            <a:r>
              <a:rPr i="1" dirty="0"/>
              <a:t>that</a:t>
            </a:r>
            <a:r>
              <a:rPr i="1" spc="-75" dirty="0"/>
              <a:t> </a:t>
            </a:r>
            <a:r>
              <a:rPr i="1" dirty="0"/>
              <a:t>is</a:t>
            </a:r>
            <a:r>
              <a:rPr i="1" spc="-75" dirty="0"/>
              <a:t> </a:t>
            </a:r>
            <a:r>
              <a:rPr i="1" dirty="0"/>
              <a:t>set</a:t>
            </a:r>
            <a:r>
              <a:rPr i="1" spc="-75" dirty="0"/>
              <a:t> </a:t>
            </a:r>
            <a:r>
              <a:rPr i="1" dirty="0"/>
              <a:t>on</a:t>
            </a:r>
            <a:r>
              <a:rPr i="1" spc="-75" dirty="0"/>
              <a:t> </a:t>
            </a:r>
            <a:r>
              <a:rPr i="1" dirty="0"/>
              <a:t>a</a:t>
            </a:r>
            <a:r>
              <a:rPr i="1" spc="-75" dirty="0"/>
              <a:t> </a:t>
            </a:r>
            <a:r>
              <a:rPr i="1" dirty="0"/>
              <a:t>hill</a:t>
            </a:r>
            <a:r>
              <a:rPr i="1" spc="-75" dirty="0"/>
              <a:t> </a:t>
            </a:r>
            <a:r>
              <a:rPr i="1" spc="-10" dirty="0"/>
              <a:t>cannot</a:t>
            </a:r>
            <a:r>
              <a:rPr spc="-10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hid.</a:t>
            </a:r>
            <a:r>
              <a:rPr spc="-65" dirty="0"/>
              <a:t> </a:t>
            </a:r>
            <a:r>
              <a:rPr spc="-10" dirty="0"/>
              <a:t>Neither</a:t>
            </a:r>
            <a:r>
              <a:rPr spc="-65" dirty="0"/>
              <a:t> </a:t>
            </a:r>
            <a:r>
              <a:rPr dirty="0"/>
              <a:t>do</a:t>
            </a:r>
            <a:r>
              <a:rPr spc="-65" dirty="0"/>
              <a:t> </a:t>
            </a:r>
            <a:r>
              <a:rPr dirty="0"/>
              <a:t>men</a:t>
            </a:r>
            <a:r>
              <a:rPr spc="-65" dirty="0"/>
              <a:t> </a:t>
            </a:r>
            <a:r>
              <a:rPr dirty="0"/>
              <a:t>light</a:t>
            </a:r>
            <a:r>
              <a:rPr spc="-6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candle,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put</a:t>
            </a:r>
            <a:r>
              <a:rPr spc="-65" dirty="0"/>
              <a:t> </a:t>
            </a:r>
            <a:r>
              <a:rPr dirty="0"/>
              <a:t>it</a:t>
            </a:r>
            <a:r>
              <a:rPr spc="-60" dirty="0"/>
              <a:t> </a:t>
            </a:r>
            <a:r>
              <a:rPr dirty="0"/>
              <a:t>under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bushel, </a:t>
            </a:r>
            <a:r>
              <a:rPr dirty="0"/>
              <a:t>but</a:t>
            </a:r>
            <a:r>
              <a:rPr spc="-7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20" dirty="0"/>
              <a:t>candlestick;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it</a:t>
            </a:r>
            <a:r>
              <a:rPr spc="-70" dirty="0"/>
              <a:t> </a:t>
            </a:r>
            <a:r>
              <a:rPr spc="-10" dirty="0"/>
              <a:t>giveth</a:t>
            </a:r>
            <a:r>
              <a:rPr spc="-65" dirty="0"/>
              <a:t> </a:t>
            </a:r>
            <a:r>
              <a:rPr dirty="0"/>
              <a:t>light</a:t>
            </a:r>
            <a:r>
              <a:rPr spc="-65" dirty="0"/>
              <a:t> </a:t>
            </a:r>
            <a:r>
              <a:rPr dirty="0"/>
              <a:t>unto</a:t>
            </a:r>
            <a:r>
              <a:rPr spc="-70" dirty="0"/>
              <a:t> </a:t>
            </a:r>
            <a:r>
              <a:rPr dirty="0"/>
              <a:t>all</a:t>
            </a:r>
            <a:r>
              <a:rPr spc="-65" dirty="0"/>
              <a:t> </a:t>
            </a:r>
            <a:r>
              <a:rPr dirty="0"/>
              <a:t>that</a:t>
            </a:r>
            <a:r>
              <a:rPr spc="-70" dirty="0"/>
              <a:t> </a:t>
            </a:r>
            <a:r>
              <a:rPr dirty="0"/>
              <a:t>are</a:t>
            </a:r>
            <a:r>
              <a:rPr spc="-65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dirty="0"/>
              <a:t>house.</a:t>
            </a:r>
            <a:r>
              <a:rPr spc="-100" dirty="0"/>
              <a:t> </a:t>
            </a:r>
            <a:r>
              <a:rPr dirty="0"/>
              <a:t>Let</a:t>
            </a:r>
            <a:r>
              <a:rPr spc="-105" dirty="0"/>
              <a:t> </a:t>
            </a:r>
            <a:r>
              <a:rPr dirty="0"/>
              <a:t>your</a:t>
            </a:r>
            <a:r>
              <a:rPr spc="-100" dirty="0"/>
              <a:t> </a:t>
            </a:r>
            <a:r>
              <a:rPr dirty="0"/>
              <a:t>light</a:t>
            </a:r>
            <a:r>
              <a:rPr spc="-100" dirty="0"/>
              <a:t> </a:t>
            </a:r>
            <a:r>
              <a:rPr dirty="0"/>
              <a:t>so</a:t>
            </a:r>
            <a:r>
              <a:rPr spc="-100" dirty="0"/>
              <a:t> </a:t>
            </a:r>
            <a:r>
              <a:rPr dirty="0"/>
              <a:t>shine</a:t>
            </a:r>
            <a:r>
              <a:rPr spc="-100" dirty="0"/>
              <a:t> </a:t>
            </a:r>
            <a:r>
              <a:rPr dirty="0"/>
              <a:t>before</a:t>
            </a:r>
            <a:r>
              <a:rPr spc="-100" dirty="0"/>
              <a:t> </a:t>
            </a:r>
            <a:r>
              <a:rPr dirty="0"/>
              <a:t>men,</a:t>
            </a:r>
            <a:r>
              <a:rPr spc="-100" dirty="0"/>
              <a:t> </a:t>
            </a:r>
            <a:r>
              <a:rPr dirty="0"/>
              <a:t>that</a:t>
            </a:r>
            <a:r>
              <a:rPr spc="-100" dirty="0"/>
              <a:t> </a:t>
            </a:r>
            <a:r>
              <a:rPr dirty="0"/>
              <a:t>they</a:t>
            </a:r>
            <a:r>
              <a:rPr spc="-100" dirty="0"/>
              <a:t> </a:t>
            </a:r>
            <a:r>
              <a:rPr dirty="0"/>
              <a:t>may</a:t>
            </a:r>
            <a:r>
              <a:rPr spc="-100" dirty="0"/>
              <a:t> </a:t>
            </a:r>
            <a:r>
              <a:rPr spc="-25" dirty="0"/>
              <a:t>see </a:t>
            </a:r>
            <a:r>
              <a:rPr dirty="0"/>
              <a:t>your</a:t>
            </a:r>
            <a:r>
              <a:rPr spc="-90" dirty="0"/>
              <a:t> </a:t>
            </a:r>
            <a:r>
              <a:rPr dirty="0"/>
              <a:t>good</a:t>
            </a:r>
            <a:r>
              <a:rPr spc="-85" dirty="0"/>
              <a:t> </a:t>
            </a:r>
            <a:r>
              <a:rPr spc="-10" dirty="0"/>
              <a:t>works,</a:t>
            </a:r>
            <a:r>
              <a:rPr spc="-90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10" dirty="0"/>
              <a:t>glorify</a:t>
            </a:r>
            <a:r>
              <a:rPr spc="-90" dirty="0"/>
              <a:t> </a:t>
            </a:r>
            <a:r>
              <a:rPr dirty="0"/>
              <a:t>your</a:t>
            </a:r>
            <a:r>
              <a:rPr spc="-85" dirty="0"/>
              <a:t> </a:t>
            </a:r>
            <a:r>
              <a:rPr spc="-10" dirty="0"/>
              <a:t>Father</a:t>
            </a:r>
            <a:r>
              <a:rPr spc="-90" dirty="0"/>
              <a:t> </a:t>
            </a:r>
            <a:r>
              <a:rPr dirty="0"/>
              <a:t>which</a:t>
            </a:r>
            <a:r>
              <a:rPr spc="-8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dirty="0"/>
              <a:t>in</a:t>
            </a:r>
            <a:r>
              <a:rPr spc="-90" dirty="0"/>
              <a:t> </a:t>
            </a:r>
            <a:r>
              <a:rPr spc="-10" dirty="0"/>
              <a:t>heaven."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484" y="3129729"/>
            <a:ext cx="22263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dirty="0">
                <a:solidFill>
                  <a:srgbClr val="EE6C00"/>
                </a:solidFill>
                <a:latin typeface="Roboto Condensed"/>
                <a:cs typeface="Roboto Condensed"/>
              </a:rPr>
              <a:t>Matthew</a:t>
            </a:r>
            <a:r>
              <a:rPr sz="2700" i="1" spc="-80" dirty="0">
                <a:solidFill>
                  <a:srgbClr val="EE6C00"/>
                </a:solidFill>
                <a:latin typeface="Roboto Condensed"/>
                <a:cs typeface="Roboto Condensed"/>
              </a:rPr>
              <a:t> </a:t>
            </a:r>
            <a:r>
              <a:rPr sz="2700" i="1" spc="-30" dirty="0">
                <a:solidFill>
                  <a:srgbClr val="EE6C00"/>
                </a:solidFill>
                <a:latin typeface="Roboto Condensed"/>
                <a:cs typeface="Roboto Condensed"/>
              </a:rPr>
              <a:t>5:14-</a:t>
            </a:r>
            <a:r>
              <a:rPr sz="2700" i="1" spc="-25" dirty="0">
                <a:solidFill>
                  <a:srgbClr val="EE6C00"/>
                </a:solidFill>
                <a:latin typeface="Roboto Condensed"/>
                <a:cs typeface="Roboto Condensed"/>
              </a:rPr>
              <a:t>16</a:t>
            </a:r>
            <a:endParaRPr sz="270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0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280" dirty="0"/>
              <a:t>The</a:t>
            </a:r>
            <a:r>
              <a:rPr spc="-140" dirty="0"/>
              <a:t> </a:t>
            </a:r>
            <a:r>
              <a:rPr spc="-265" dirty="0"/>
              <a:t>impact</a:t>
            </a:r>
            <a:r>
              <a:rPr spc="-135" dirty="0"/>
              <a:t> </a:t>
            </a:r>
            <a:r>
              <a:rPr spc="-185" dirty="0"/>
              <a:t>is</a:t>
            </a:r>
            <a:r>
              <a:rPr spc="-135" dirty="0"/>
              <a:t> </a:t>
            </a:r>
            <a:r>
              <a:rPr spc="-235" dirty="0"/>
              <a:t>massive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50" y="963824"/>
            <a:ext cx="5800550" cy="38881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02400" y="1012241"/>
            <a:ext cx="2430145" cy="34918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260"/>
              </a:spcBef>
            </a:pPr>
            <a:r>
              <a:rPr sz="3300" b="1" i="1" spc="-305" dirty="0">
                <a:solidFill>
                  <a:srgbClr val="EE6C00"/>
                </a:solidFill>
                <a:latin typeface="PT Sans"/>
                <a:cs typeface="PT Sans"/>
              </a:rPr>
              <a:t>My</a:t>
            </a:r>
            <a:r>
              <a:rPr sz="3300" b="1" i="1" spc="-265" dirty="0">
                <a:solidFill>
                  <a:srgbClr val="EE6C00"/>
                </a:solidFill>
                <a:latin typeface="PT Sans"/>
                <a:cs typeface="PT Sans"/>
              </a:rPr>
              <a:t> </a:t>
            </a:r>
            <a:r>
              <a:rPr sz="3300" b="1" i="1" spc="-195" dirty="0">
                <a:solidFill>
                  <a:srgbClr val="EE6C00"/>
                </a:solidFill>
                <a:latin typeface="PT Sans"/>
                <a:cs typeface="PT Sans"/>
              </a:rPr>
              <a:t>heroes</a:t>
            </a:r>
            <a:r>
              <a:rPr sz="3300" b="1" i="1" spc="-160" dirty="0">
                <a:solidFill>
                  <a:srgbClr val="EE6C00"/>
                </a:solidFill>
                <a:latin typeface="PT Sans"/>
                <a:cs typeface="PT Sans"/>
              </a:rPr>
              <a:t> </a:t>
            </a:r>
            <a:r>
              <a:rPr sz="3300" b="1" i="1" spc="-25" dirty="0">
                <a:solidFill>
                  <a:srgbClr val="EE6C00"/>
                </a:solidFill>
                <a:latin typeface="PT Sans"/>
                <a:cs typeface="PT Sans"/>
              </a:rPr>
              <a:t>are </a:t>
            </a:r>
            <a:r>
              <a:rPr sz="3300" b="1" i="1" spc="-35" dirty="0">
                <a:solidFill>
                  <a:srgbClr val="EE6C00"/>
                </a:solidFill>
                <a:latin typeface="PT Sans"/>
                <a:cs typeface="PT Sans"/>
              </a:rPr>
              <a:t>senior </a:t>
            </a:r>
            <a:r>
              <a:rPr sz="3300" b="1" i="1" spc="-135" dirty="0">
                <a:solidFill>
                  <a:srgbClr val="EE6C00"/>
                </a:solidFill>
                <a:latin typeface="PT Sans"/>
                <a:cs typeface="PT Sans"/>
              </a:rPr>
              <a:t>missionaries… </a:t>
            </a:r>
            <a:r>
              <a:rPr sz="3300" b="1" i="1" spc="-235" dirty="0">
                <a:solidFill>
                  <a:srgbClr val="EE6C00"/>
                </a:solidFill>
                <a:latin typeface="PT Sans"/>
                <a:cs typeface="PT Sans"/>
              </a:rPr>
              <a:t>because</a:t>
            </a:r>
            <a:r>
              <a:rPr sz="3300" b="1" i="1" spc="-150" dirty="0">
                <a:solidFill>
                  <a:srgbClr val="EE6C00"/>
                </a:solidFill>
                <a:latin typeface="PT Sans"/>
                <a:cs typeface="PT Sans"/>
              </a:rPr>
              <a:t> </a:t>
            </a:r>
            <a:r>
              <a:rPr sz="3300" b="1" i="1" spc="-20" dirty="0">
                <a:solidFill>
                  <a:srgbClr val="EE6C00"/>
                </a:solidFill>
                <a:latin typeface="PT Sans"/>
                <a:cs typeface="PT Sans"/>
              </a:rPr>
              <a:t>they </a:t>
            </a:r>
            <a:r>
              <a:rPr sz="3300" b="1" i="1" spc="-195" dirty="0">
                <a:solidFill>
                  <a:srgbClr val="EE6C00"/>
                </a:solidFill>
                <a:latin typeface="PT Sans"/>
                <a:cs typeface="PT Sans"/>
              </a:rPr>
              <a:t>weren’t</a:t>
            </a:r>
            <a:r>
              <a:rPr sz="3300" b="1" i="1" spc="-165" dirty="0">
                <a:solidFill>
                  <a:srgbClr val="EE6C00"/>
                </a:solidFill>
                <a:latin typeface="PT Sans"/>
                <a:cs typeface="PT Sans"/>
              </a:rPr>
              <a:t> </a:t>
            </a:r>
            <a:r>
              <a:rPr sz="3300" b="1" i="1" spc="-229" dirty="0">
                <a:solidFill>
                  <a:srgbClr val="EE6C00"/>
                </a:solidFill>
                <a:latin typeface="PT Sans"/>
                <a:cs typeface="PT Sans"/>
              </a:rPr>
              <a:t>asked</a:t>
            </a:r>
            <a:r>
              <a:rPr sz="3300" b="1" i="1" spc="-160" dirty="0">
                <a:solidFill>
                  <a:srgbClr val="EE6C00"/>
                </a:solidFill>
                <a:latin typeface="PT Sans"/>
                <a:cs typeface="PT Sans"/>
              </a:rPr>
              <a:t> </a:t>
            </a:r>
            <a:r>
              <a:rPr sz="3300" b="1" i="1" spc="-155" dirty="0">
                <a:solidFill>
                  <a:srgbClr val="EE6C00"/>
                </a:solidFill>
                <a:latin typeface="PT Sans"/>
                <a:cs typeface="PT Sans"/>
              </a:rPr>
              <a:t>to </a:t>
            </a:r>
            <a:r>
              <a:rPr sz="3300" b="1" i="1" spc="-185" dirty="0">
                <a:solidFill>
                  <a:srgbClr val="EE6C00"/>
                </a:solidFill>
                <a:latin typeface="PT Sans"/>
                <a:cs typeface="PT Sans"/>
              </a:rPr>
              <a:t>serve</a:t>
            </a:r>
            <a:r>
              <a:rPr sz="3300" b="1" i="1" spc="-140" dirty="0">
                <a:solidFill>
                  <a:srgbClr val="EE6C00"/>
                </a:solidFill>
                <a:latin typeface="PT Sans"/>
                <a:cs typeface="PT Sans"/>
              </a:rPr>
              <a:t> </a:t>
            </a:r>
            <a:r>
              <a:rPr sz="3300" b="1" i="1" spc="-170" dirty="0">
                <a:solidFill>
                  <a:srgbClr val="EE6C00"/>
                </a:solidFill>
                <a:latin typeface="PT Sans"/>
                <a:cs typeface="PT Sans"/>
              </a:rPr>
              <a:t>like</a:t>
            </a:r>
            <a:r>
              <a:rPr sz="3300" b="1" i="1" spc="-175" dirty="0">
                <a:solidFill>
                  <a:srgbClr val="EE6C00"/>
                </a:solidFill>
                <a:latin typeface="PT Sans"/>
                <a:cs typeface="PT Sans"/>
              </a:rPr>
              <a:t> </a:t>
            </a:r>
            <a:r>
              <a:rPr sz="3300" b="1" i="1" spc="-25" dirty="0">
                <a:solidFill>
                  <a:srgbClr val="EE6C00"/>
                </a:solidFill>
                <a:latin typeface="PT Sans"/>
                <a:cs typeface="PT Sans"/>
              </a:rPr>
              <a:t>we </a:t>
            </a:r>
            <a:r>
              <a:rPr sz="3300" b="1" i="1" spc="-10" dirty="0">
                <a:solidFill>
                  <a:srgbClr val="EE6C00"/>
                </a:solidFill>
                <a:latin typeface="PT Sans"/>
                <a:cs typeface="PT Sans"/>
              </a:rPr>
              <a:t>were.</a:t>
            </a:r>
            <a:endParaRPr sz="3300">
              <a:latin typeface="PT Sans"/>
              <a:cs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678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40"/>
              </a:spcBef>
            </a:pPr>
            <a:r>
              <a:rPr spc="-325" dirty="0"/>
              <a:t>Why</a:t>
            </a:r>
            <a:r>
              <a:rPr spc="-229" dirty="0"/>
              <a:t> </a:t>
            </a:r>
            <a:r>
              <a:rPr spc="-225" dirty="0"/>
              <a:t>aren’t</a:t>
            </a:r>
            <a:r>
              <a:rPr spc="-130" dirty="0"/>
              <a:t> </a:t>
            </a:r>
            <a:r>
              <a:rPr spc="-285" dirty="0"/>
              <a:t>more</a:t>
            </a:r>
            <a:r>
              <a:rPr spc="-125" dirty="0"/>
              <a:t> </a:t>
            </a:r>
            <a:r>
              <a:rPr spc="-250" dirty="0"/>
              <a:t>people</a:t>
            </a:r>
            <a:r>
              <a:rPr spc="-130" dirty="0"/>
              <a:t> </a:t>
            </a:r>
            <a:r>
              <a:rPr spc="-210" dirty="0"/>
              <a:t>serving?</a:t>
            </a:r>
          </a:p>
        </p:txBody>
      </p:sp>
      <p:sp>
        <p:nvSpPr>
          <p:cNvPr id="3" name="object 3"/>
          <p:cNvSpPr/>
          <p:nvPr/>
        </p:nvSpPr>
        <p:spPr>
          <a:xfrm>
            <a:off x="548649" y="1388725"/>
            <a:ext cx="2700655" cy="763270"/>
          </a:xfrm>
          <a:custGeom>
            <a:avLst/>
            <a:gdLst/>
            <a:ahLst/>
            <a:cxnLst/>
            <a:rect l="l" t="t" r="r" b="b"/>
            <a:pathLst>
              <a:path w="2700655" h="763269">
                <a:moveTo>
                  <a:pt x="2700299" y="762899"/>
                </a:moveTo>
                <a:lnTo>
                  <a:pt x="0" y="762899"/>
                </a:lnTo>
                <a:lnTo>
                  <a:pt x="0" y="0"/>
                </a:lnTo>
                <a:lnTo>
                  <a:pt x="2700299" y="0"/>
                </a:lnTo>
                <a:lnTo>
                  <a:pt x="2700299" y="762899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3301" y="1540812"/>
            <a:ext cx="1850389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3380" marR="5080" indent="-361315">
              <a:lnSpc>
                <a:spcPts val="1650"/>
              </a:lnSpc>
              <a:spcBef>
                <a:spcPts val="180"/>
              </a:spcBef>
            </a:pP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Misconceptions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about qualiﬁcations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9" y="2304075"/>
            <a:ext cx="2700655" cy="763270"/>
          </a:xfrm>
          <a:custGeom>
            <a:avLst/>
            <a:gdLst/>
            <a:ahLst/>
            <a:cxnLst/>
            <a:rect l="l" t="t" r="r" b="b"/>
            <a:pathLst>
              <a:path w="2700655" h="763269">
                <a:moveTo>
                  <a:pt x="2700299" y="762899"/>
                </a:moveTo>
                <a:lnTo>
                  <a:pt x="0" y="762899"/>
                </a:lnTo>
                <a:lnTo>
                  <a:pt x="0" y="0"/>
                </a:lnTo>
                <a:lnTo>
                  <a:pt x="2700299" y="0"/>
                </a:lnTo>
                <a:lnTo>
                  <a:pt x="2700299" y="762899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8941" y="2456163"/>
            <a:ext cx="183896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8140" marR="5080" indent="-346075">
              <a:lnSpc>
                <a:spcPts val="1650"/>
              </a:lnSpc>
              <a:spcBef>
                <a:spcPts val="180"/>
              </a:spcBef>
            </a:pP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Ignorance</a:t>
            </a:r>
            <a:r>
              <a:rPr sz="14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available opportunities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9" y="3219425"/>
            <a:ext cx="2700655" cy="763270"/>
          </a:xfrm>
          <a:prstGeom prst="rect">
            <a:avLst/>
          </a:prstGeom>
          <a:solidFill>
            <a:srgbClr val="980000"/>
          </a:solidFill>
          <a:ln w="9524">
            <a:solidFill>
              <a:srgbClr val="685D4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400">
              <a:latin typeface="Times New Roman"/>
              <a:cs typeface="Times New Roman"/>
            </a:endParaRPr>
          </a:p>
          <a:p>
            <a:pPr marL="499109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Load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leaders</a:t>
            </a:r>
            <a:endParaRPr sz="1400">
              <a:latin typeface="Open Sans"/>
              <a:cs typeface="Open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48949" y="2304075"/>
            <a:ext cx="5116195" cy="763270"/>
            <a:chOff x="3248949" y="2304075"/>
            <a:chExt cx="5116195" cy="763270"/>
          </a:xfrm>
        </p:grpSpPr>
        <p:sp>
          <p:nvSpPr>
            <p:cNvPr id="9" name="object 9"/>
            <p:cNvSpPr/>
            <p:nvPr/>
          </p:nvSpPr>
          <p:spPr>
            <a:xfrm>
              <a:off x="3248949" y="2685525"/>
              <a:ext cx="2359025" cy="0"/>
            </a:xfrm>
            <a:custGeom>
              <a:avLst/>
              <a:gdLst/>
              <a:ahLst/>
              <a:cxnLst/>
              <a:rect l="l" t="t" r="r" b="b"/>
              <a:pathLst>
                <a:path w="2359025">
                  <a:moveTo>
                    <a:pt x="0" y="0"/>
                  </a:moveTo>
                  <a:lnTo>
                    <a:pt x="2358449" y="0"/>
                  </a:lnTo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07399" y="26697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8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7399" y="26697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64524" y="2304075"/>
              <a:ext cx="2700655" cy="763270"/>
            </a:xfrm>
            <a:custGeom>
              <a:avLst/>
              <a:gdLst/>
              <a:ahLst/>
              <a:cxnLst/>
              <a:rect l="l" t="t" r="r" b="b"/>
              <a:pathLst>
                <a:path w="2700654" h="763269">
                  <a:moveTo>
                    <a:pt x="2700299" y="762899"/>
                  </a:moveTo>
                  <a:lnTo>
                    <a:pt x="0" y="762899"/>
                  </a:lnTo>
                  <a:lnTo>
                    <a:pt x="0" y="0"/>
                  </a:lnTo>
                  <a:lnTo>
                    <a:pt x="2700299" y="0"/>
                  </a:lnTo>
                  <a:lnTo>
                    <a:pt x="2700299" y="762899"/>
                  </a:lnTo>
                  <a:close/>
                </a:path>
              </a:pathLst>
            </a:custGeom>
            <a:solidFill>
              <a:srgbClr val="009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48949" y="3580379"/>
            <a:ext cx="2402840" cy="41275"/>
            <a:chOff x="3248949" y="3580379"/>
            <a:chExt cx="2402840" cy="41275"/>
          </a:xfrm>
        </p:grpSpPr>
        <p:sp>
          <p:nvSpPr>
            <p:cNvPr id="14" name="object 14"/>
            <p:cNvSpPr/>
            <p:nvPr/>
          </p:nvSpPr>
          <p:spPr>
            <a:xfrm>
              <a:off x="3248949" y="3600875"/>
              <a:ext cx="2354580" cy="0"/>
            </a:xfrm>
            <a:custGeom>
              <a:avLst/>
              <a:gdLst/>
              <a:ahLst/>
              <a:cxnLst/>
              <a:rect l="l" t="t" r="r" b="b"/>
              <a:pathLst>
                <a:path w="2354579">
                  <a:moveTo>
                    <a:pt x="0" y="0"/>
                  </a:moveTo>
                  <a:lnTo>
                    <a:pt x="2354249" y="0"/>
                  </a:lnTo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3199" y="35851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8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3199" y="35851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248949" y="1388725"/>
            <a:ext cx="5111750" cy="763270"/>
            <a:chOff x="3248949" y="1388725"/>
            <a:chExt cx="5111750" cy="763270"/>
          </a:xfrm>
        </p:grpSpPr>
        <p:sp>
          <p:nvSpPr>
            <p:cNvPr id="18" name="object 18"/>
            <p:cNvSpPr/>
            <p:nvPr/>
          </p:nvSpPr>
          <p:spPr>
            <a:xfrm>
              <a:off x="3248949" y="1770175"/>
              <a:ext cx="2354580" cy="0"/>
            </a:xfrm>
            <a:custGeom>
              <a:avLst/>
              <a:gdLst/>
              <a:ahLst/>
              <a:cxnLst/>
              <a:rect l="l" t="t" r="r" b="b"/>
              <a:pathLst>
                <a:path w="2354579">
                  <a:moveTo>
                    <a:pt x="0" y="0"/>
                  </a:moveTo>
                  <a:lnTo>
                    <a:pt x="2354249" y="0"/>
                  </a:lnTo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03199" y="17544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8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3199" y="17544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60249" y="1388725"/>
              <a:ext cx="2700655" cy="763270"/>
            </a:xfrm>
            <a:custGeom>
              <a:avLst/>
              <a:gdLst/>
              <a:ahLst/>
              <a:cxnLst/>
              <a:rect l="l" t="t" r="r" b="b"/>
              <a:pathLst>
                <a:path w="2700654" h="763269">
                  <a:moveTo>
                    <a:pt x="2700299" y="762899"/>
                  </a:moveTo>
                  <a:lnTo>
                    <a:pt x="0" y="762899"/>
                  </a:lnTo>
                  <a:lnTo>
                    <a:pt x="0" y="0"/>
                  </a:lnTo>
                  <a:lnTo>
                    <a:pt x="2700299" y="0"/>
                  </a:lnTo>
                  <a:lnTo>
                    <a:pt x="2700299" y="762899"/>
                  </a:lnTo>
                  <a:close/>
                </a:path>
              </a:pathLst>
            </a:custGeom>
            <a:solidFill>
              <a:srgbClr val="009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82298" y="1645587"/>
            <a:ext cx="1654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Most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people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qualify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35163" y="2560938"/>
            <a:ext cx="2357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Many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opportunities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serve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0249" y="3219425"/>
            <a:ext cx="2700655" cy="763270"/>
          </a:xfrm>
          <a:prstGeom prst="rect">
            <a:avLst/>
          </a:prstGeom>
          <a:solidFill>
            <a:srgbClr val="009668"/>
          </a:solidFill>
        </p:spPr>
        <p:txBody>
          <a:bodyPr vert="horz" wrap="square" lIns="0" tIns="174625" rIns="0" bIns="0" rtlCol="0">
            <a:spAutoFit/>
          </a:bodyPr>
          <a:lstStyle/>
          <a:p>
            <a:pPr marL="220345" marR="213360" indent="73660">
              <a:lnSpc>
                <a:spcPts val="1650"/>
              </a:lnSpc>
              <a:spcBef>
                <a:spcPts val="1375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Stake</a:t>
            </a:r>
            <a:r>
              <a:rPr sz="14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can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take</a:t>
            </a:r>
            <a:r>
              <a:rPr sz="14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Open Sans"/>
                <a:cs typeface="Open Sans"/>
              </a:rPr>
              <a:t>on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much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administration</a:t>
            </a:r>
            <a:endParaRPr sz="14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678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40"/>
              </a:spcBef>
            </a:pPr>
            <a:r>
              <a:rPr spc="-275" dirty="0"/>
              <a:t>7</a:t>
            </a:r>
            <a:r>
              <a:rPr spc="-285" dirty="0"/>
              <a:t> </a:t>
            </a:r>
            <a:r>
              <a:rPr spc="-345" dirty="0"/>
              <a:t>common</a:t>
            </a:r>
            <a:r>
              <a:rPr spc="-145" dirty="0"/>
              <a:t> </a:t>
            </a:r>
            <a:r>
              <a:rPr spc="-270" dirty="0"/>
              <a:t>misconceptions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50" y="1761175"/>
            <a:ext cx="2097405" cy="822960"/>
          </a:xfrm>
          <a:prstGeom prst="rect">
            <a:avLst/>
          </a:prstGeom>
          <a:solidFill>
            <a:srgbClr val="B3A77D"/>
          </a:solidFill>
        </p:spPr>
        <p:txBody>
          <a:bodyPr vert="horz" wrap="square" lIns="0" tIns="16764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1320"/>
              </a:spcBef>
            </a:pPr>
            <a:r>
              <a:rPr sz="3000" spc="-10" dirty="0">
                <a:solidFill>
                  <a:srgbClr val="FFFFFF"/>
                </a:solidFill>
                <a:latin typeface="Roboto Condensed"/>
                <a:cs typeface="Roboto Condensed"/>
              </a:rPr>
              <a:t>Retired/Old</a:t>
            </a:r>
            <a:endParaRPr sz="3000">
              <a:latin typeface="Roboto Condensed"/>
              <a:cs typeface="Roboto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9352" y="1761175"/>
            <a:ext cx="2097405" cy="822960"/>
          </a:xfrm>
          <a:prstGeom prst="rect">
            <a:avLst/>
          </a:prstGeom>
          <a:solidFill>
            <a:srgbClr val="B3A77D"/>
          </a:solidFill>
        </p:spPr>
        <p:txBody>
          <a:bodyPr vert="horz" wrap="square" lIns="0" tIns="167640" rIns="0" bIns="0" rtlCol="0">
            <a:spAutoFit/>
          </a:bodyPr>
          <a:lstStyle/>
          <a:p>
            <a:pPr marL="454025">
              <a:lnSpc>
                <a:spcPct val="100000"/>
              </a:lnSpc>
              <a:spcBef>
                <a:spcPts val="1320"/>
              </a:spcBef>
            </a:pPr>
            <a:r>
              <a:rPr sz="3000" spc="-10" dirty="0">
                <a:solidFill>
                  <a:srgbClr val="FFFFFF"/>
                </a:solidFill>
                <a:latin typeface="Roboto Condensed"/>
                <a:cs typeface="Roboto Condensed"/>
              </a:rPr>
              <a:t>Wealthy</a:t>
            </a:r>
            <a:endParaRPr sz="3000">
              <a:latin typeface="Roboto Condensed"/>
              <a:cs typeface="Roboto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055" y="1761175"/>
            <a:ext cx="2097405" cy="822960"/>
          </a:xfrm>
          <a:prstGeom prst="rect">
            <a:avLst/>
          </a:prstGeom>
          <a:solidFill>
            <a:srgbClr val="B3A77D"/>
          </a:solidFill>
        </p:spPr>
        <p:txBody>
          <a:bodyPr vert="horz" wrap="square" lIns="0" tIns="16764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320"/>
              </a:spcBef>
            </a:pPr>
            <a:r>
              <a:rPr sz="3000" spc="-10" dirty="0">
                <a:solidFill>
                  <a:srgbClr val="FFFFFF"/>
                </a:solidFill>
                <a:latin typeface="Roboto Condensed"/>
                <a:cs typeface="Roboto Condensed"/>
              </a:rPr>
              <a:t>Healthy</a:t>
            </a:r>
            <a:endParaRPr sz="3000">
              <a:latin typeface="Roboto Condensed"/>
              <a:cs typeface="Roboto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6583" y="2770825"/>
            <a:ext cx="2097405" cy="822960"/>
          </a:xfrm>
          <a:prstGeom prst="rect">
            <a:avLst/>
          </a:prstGeom>
          <a:solidFill>
            <a:srgbClr val="B3A77D"/>
          </a:solidFill>
        </p:spPr>
        <p:txBody>
          <a:bodyPr vert="horz" wrap="square" lIns="0" tIns="167640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1320"/>
              </a:spcBef>
            </a:pPr>
            <a:r>
              <a:rPr sz="3000" spc="-20" dirty="0">
                <a:solidFill>
                  <a:srgbClr val="FFFFFF"/>
                </a:solidFill>
                <a:latin typeface="Roboto Condensed"/>
                <a:cs typeface="Roboto Condensed"/>
              </a:rPr>
              <a:t>Full-time</a:t>
            </a:r>
            <a:endParaRPr sz="3000">
              <a:latin typeface="Roboto Condensed"/>
              <a:cs typeface="Roboto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8286" y="2770825"/>
            <a:ext cx="2097405" cy="822960"/>
          </a:xfrm>
          <a:prstGeom prst="rect">
            <a:avLst/>
          </a:prstGeom>
          <a:solidFill>
            <a:srgbClr val="B3A77D"/>
          </a:solidFill>
        </p:spPr>
        <p:txBody>
          <a:bodyPr vert="horz" wrap="square" lIns="0" tIns="16764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320"/>
              </a:spcBef>
            </a:pPr>
            <a:r>
              <a:rPr sz="3000" spc="-10" dirty="0">
                <a:solidFill>
                  <a:srgbClr val="FFFFFF"/>
                </a:solidFill>
                <a:latin typeface="Roboto Condensed"/>
                <a:cs typeface="Roboto Condensed"/>
              </a:rPr>
              <a:t>Married</a:t>
            </a:r>
            <a:endParaRPr sz="3000">
              <a:latin typeface="Roboto Condensed"/>
              <a:cs typeface="Roboto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9989" y="2770825"/>
            <a:ext cx="2097405" cy="822960"/>
          </a:xfrm>
          <a:prstGeom prst="rect">
            <a:avLst/>
          </a:prstGeom>
          <a:solidFill>
            <a:srgbClr val="B3A77D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320"/>
              </a:spcBef>
            </a:pPr>
            <a:r>
              <a:rPr sz="3000" spc="-10" dirty="0">
                <a:solidFill>
                  <a:srgbClr val="FFFFFF"/>
                </a:solidFill>
                <a:latin typeface="Roboto Condensed"/>
                <a:cs typeface="Roboto Condensed"/>
              </a:rPr>
              <a:t>Proselytize</a:t>
            </a:r>
            <a:endParaRPr sz="3000">
              <a:latin typeface="Roboto Condensed"/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2755" y="1761175"/>
            <a:ext cx="2097405" cy="822960"/>
          </a:xfrm>
          <a:prstGeom prst="rect">
            <a:avLst/>
          </a:prstGeom>
          <a:solidFill>
            <a:srgbClr val="B3A77D"/>
          </a:solidFill>
        </p:spPr>
        <p:txBody>
          <a:bodyPr vert="horz" wrap="square" lIns="0" tIns="16764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320"/>
              </a:spcBef>
            </a:pPr>
            <a:r>
              <a:rPr sz="3000" dirty="0">
                <a:solidFill>
                  <a:srgbClr val="FFFFFF"/>
                </a:solidFill>
                <a:latin typeface="Roboto Condensed"/>
                <a:cs typeface="Roboto Condensed"/>
              </a:rPr>
              <a:t>Live</a:t>
            </a:r>
            <a:r>
              <a:rPr sz="3000" spc="-7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Roboto Condensed"/>
                <a:cs typeface="Roboto Condensed"/>
              </a:rPr>
              <a:t>away</a:t>
            </a:r>
            <a:endParaRPr sz="300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678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40"/>
              </a:spcBef>
            </a:pPr>
            <a:r>
              <a:rPr spc="-275" dirty="0"/>
              <a:t>Help</a:t>
            </a:r>
            <a:r>
              <a:rPr spc="-130" dirty="0"/>
              <a:t> </a:t>
            </a:r>
            <a:r>
              <a:rPr spc="-305" dirty="0"/>
              <a:t>them</a:t>
            </a:r>
            <a:r>
              <a:rPr spc="-130" dirty="0"/>
              <a:t> </a:t>
            </a:r>
            <a:r>
              <a:rPr spc="-254" dirty="0"/>
              <a:t>see</a:t>
            </a:r>
            <a:r>
              <a:rPr spc="-130" dirty="0"/>
              <a:t> </a:t>
            </a:r>
            <a:r>
              <a:rPr spc="-245" dirty="0"/>
              <a:t>the</a:t>
            </a:r>
            <a:r>
              <a:rPr spc="-130" dirty="0"/>
              <a:t> </a:t>
            </a:r>
            <a:r>
              <a:rPr spc="-180" dirty="0"/>
              <a:t>possibilities!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90" y="1457509"/>
            <a:ext cx="3686274" cy="27647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1915" y="1512537"/>
            <a:ext cx="4841236" cy="26546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928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40"/>
              </a:spcBef>
            </a:pPr>
            <a:r>
              <a:rPr spc="-280" dirty="0"/>
              <a:t>The</a:t>
            </a:r>
            <a:r>
              <a:rPr spc="-140" dirty="0"/>
              <a:t> </a:t>
            </a:r>
            <a:r>
              <a:rPr spc="-285" dirty="0"/>
              <a:t>recommendation</a:t>
            </a:r>
            <a:r>
              <a:rPr spc="-135" dirty="0"/>
              <a:t> </a:t>
            </a:r>
            <a:r>
              <a:rPr spc="-2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025" y="1486923"/>
            <a:ext cx="7600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0" dirty="0">
                <a:solidFill>
                  <a:srgbClr val="685D46"/>
                </a:solidFill>
                <a:latin typeface="PT Sans"/>
                <a:cs typeface="PT Sans"/>
              </a:rPr>
              <a:t>Explore</a:t>
            </a:r>
            <a:endParaRPr sz="220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7824" y="1323224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10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2299" y="1447563"/>
            <a:ext cx="127444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03225">
              <a:lnSpc>
                <a:spcPts val="1650"/>
              </a:lnSpc>
              <a:spcBef>
                <a:spcPts val="180"/>
              </a:spcBef>
            </a:pPr>
            <a:r>
              <a:rPr sz="1400" spc="-170" dirty="0">
                <a:solidFill>
                  <a:srgbClr val="666666"/>
                </a:solidFill>
                <a:latin typeface="PT Sans"/>
                <a:cs typeface="PT Sans"/>
              </a:rPr>
              <a:t>Look</a:t>
            </a:r>
            <a:r>
              <a:rPr sz="1400" spc="-8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PT Sans"/>
                <a:cs typeface="PT Sans"/>
              </a:rPr>
              <a:t>at </a:t>
            </a:r>
            <a:r>
              <a:rPr sz="1400" spc="-125" dirty="0">
                <a:solidFill>
                  <a:srgbClr val="666666"/>
                </a:solidFill>
                <a:latin typeface="PT Sans"/>
                <a:cs typeface="PT Sans"/>
              </a:rPr>
              <a:t>opportunities</a:t>
            </a:r>
            <a:r>
              <a:rPr sz="1400" spc="-30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25" dirty="0">
                <a:solidFill>
                  <a:srgbClr val="666666"/>
                </a:solidFill>
                <a:latin typeface="PT Sans"/>
                <a:cs typeface="PT Sans"/>
              </a:rPr>
              <a:t>online</a:t>
            </a:r>
            <a:endParaRPr sz="1400" dirty="0">
              <a:latin typeface="PT Sans"/>
              <a:cs typeface="PT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27050" y="1323224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10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3073" y="1342788"/>
            <a:ext cx="103124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-635" algn="ctr">
              <a:lnSpc>
                <a:spcPts val="1650"/>
              </a:lnSpc>
              <a:spcBef>
                <a:spcPts val="180"/>
              </a:spcBef>
            </a:pPr>
            <a:r>
              <a:rPr sz="1400" spc="-35" dirty="0">
                <a:solidFill>
                  <a:srgbClr val="666666"/>
                </a:solidFill>
                <a:latin typeface="PT Sans"/>
                <a:cs typeface="PT Sans"/>
              </a:rPr>
              <a:t>Complete </a:t>
            </a:r>
            <a:r>
              <a:rPr sz="1400" spc="-130" dirty="0">
                <a:solidFill>
                  <a:srgbClr val="666666"/>
                </a:solidFill>
                <a:latin typeface="PT Sans"/>
                <a:cs typeface="PT Sans"/>
              </a:rPr>
              <a:t>application</a:t>
            </a:r>
            <a:r>
              <a:rPr sz="1400" spc="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55" dirty="0">
                <a:solidFill>
                  <a:srgbClr val="666666"/>
                </a:solidFill>
                <a:latin typeface="PT Sans"/>
                <a:cs typeface="PT Sans"/>
              </a:rPr>
              <a:t>form </a:t>
            </a:r>
            <a:r>
              <a:rPr sz="1400" spc="-10" dirty="0">
                <a:solidFill>
                  <a:srgbClr val="666666"/>
                </a:solidFill>
                <a:latin typeface="PT Sans"/>
                <a:cs typeface="PT Sans"/>
              </a:rPr>
              <a:t>online</a:t>
            </a:r>
            <a:endParaRPr sz="1400" dirty="0">
              <a:latin typeface="PT Sans"/>
              <a:cs typeface="PT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6149" y="1323224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09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45792" y="1447563"/>
            <a:ext cx="90424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3840" marR="5080" indent="-231775">
              <a:lnSpc>
                <a:spcPts val="1650"/>
              </a:lnSpc>
              <a:spcBef>
                <a:spcPts val="180"/>
              </a:spcBef>
            </a:pPr>
            <a:r>
              <a:rPr sz="1400" spc="-135" dirty="0">
                <a:solidFill>
                  <a:srgbClr val="666666"/>
                </a:solidFill>
                <a:latin typeface="PT Sans"/>
                <a:cs typeface="PT Sans"/>
              </a:rPr>
              <a:t>Interview</a:t>
            </a:r>
            <a:r>
              <a:rPr sz="1400" spc="-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30" dirty="0">
                <a:solidFill>
                  <a:srgbClr val="666666"/>
                </a:solidFill>
                <a:latin typeface="PT Sans"/>
                <a:cs typeface="PT Sans"/>
              </a:rPr>
              <a:t>with </a:t>
            </a:r>
            <a:r>
              <a:rPr sz="1400" spc="-10" dirty="0">
                <a:solidFill>
                  <a:srgbClr val="666666"/>
                </a:solidFill>
                <a:latin typeface="PT Sans"/>
                <a:cs typeface="PT Sans"/>
              </a:rPr>
              <a:t>Bishop</a:t>
            </a:r>
            <a:endParaRPr sz="1400" dirty="0">
              <a:latin typeface="PT Sans"/>
              <a:cs typeface="PT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025" y="3509398"/>
            <a:ext cx="819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15" dirty="0">
                <a:solidFill>
                  <a:srgbClr val="685D46"/>
                </a:solidFill>
                <a:latin typeface="PT Sans"/>
                <a:cs typeface="PT Sans"/>
              </a:rPr>
              <a:t>Approve</a:t>
            </a:r>
            <a:endParaRPr sz="2200">
              <a:latin typeface="PT Sans"/>
              <a:cs typeface="PT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025" y="4425924"/>
            <a:ext cx="10953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25" dirty="0">
                <a:solidFill>
                  <a:srgbClr val="685D46"/>
                </a:solidFill>
                <a:latin typeface="PT Sans"/>
                <a:cs typeface="PT Sans"/>
              </a:rPr>
              <a:t>Extend</a:t>
            </a:r>
            <a:r>
              <a:rPr sz="2200" spc="-110" dirty="0">
                <a:solidFill>
                  <a:srgbClr val="685D46"/>
                </a:solidFill>
                <a:latin typeface="PT Sans"/>
                <a:cs typeface="PT Sans"/>
              </a:rPr>
              <a:t> </a:t>
            </a:r>
            <a:r>
              <a:rPr sz="2200" spc="-150" dirty="0">
                <a:solidFill>
                  <a:srgbClr val="685D46"/>
                </a:solidFill>
                <a:latin typeface="PT Sans"/>
                <a:cs typeface="PT Sans"/>
              </a:rPr>
              <a:t>call</a:t>
            </a:r>
            <a:endParaRPr sz="2200">
              <a:latin typeface="PT Sans"/>
              <a:cs typeface="PT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57700" y="3345687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10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1019" y="3470025"/>
            <a:ext cx="105664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0165">
              <a:lnSpc>
                <a:spcPts val="1650"/>
              </a:lnSpc>
              <a:spcBef>
                <a:spcPts val="180"/>
              </a:spcBef>
            </a:pPr>
            <a:r>
              <a:rPr sz="1400" spc="-140" dirty="0">
                <a:solidFill>
                  <a:srgbClr val="666666"/>
                </a:solidFill>
                <a:latin typeface="PT Sans"/>
                <a:cs typeface="PT Sans"/>
              </a:rPr>
              <a:t>Bishop</a:t>
            </a:r>
            <a:r>
              <a:rPr sz="1400" spc="-50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80" dirty="0">
                <a:solidFill>
                  <a:srgbClr val="666666"/>
                </a:solidFill>
                <a:latin typeface="PT Sans"/>
                <a:cs typeface="PT Sans"/>
              </a:rPr>
              <a:t>submits </a:t>
            </a:r>
            <a:r>
              <a:rPr sz="1400" spc="-155" dirty="0">
                <a:solidFill>
                  <a:srgbClr val="666666"/>
                </a:solidFill>
                <a:latin typeface="PT Sans"/>
                <a:cs typeface="PT Sans"/>
              </a:rPr>
              <a:t>recommendation</a:t>
            </a:r>
            <a:endParaRPr sz="1400">
              <a:latin typeface="PT Sans"/>
              <a:cs typeface="PT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27050" y="3345687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10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1334" y="3470025"/>
            <a:ext cx="119570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81280" marR="5080" indent="-69215">
              <a:lnSpc>
                <a:spcPts val="1650"/>
              </a:lnSpc>
              <a:spcBef>
                <a:spcPts val="180"/>
              </a:spcBef>
            </a:pPr>
            <a:r>
              <a:rPr sz="1400" spc="-140" dirty="0">
                <a:solidFill>
                  <a:srgbClr val="666666"/>
                </a:solidFill>
                <a:latin typeface="PT Sans"/>
                <a:cs typeface="PT Sans"/>
              </a:rPr>
              <a:t>Stake</a:t>
            </a:r>
            <a:r>
              <a:rPr sz="1400" spc="-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20" dirty="0">
                <a:solidFill>
                  <a:srgbClr val="666666"/>
                </a:solidFill>
                <a:latin typeface="PT Sans"/>
                <a:cs typeface="PT Sans"/>
              </a:rPr>
              <a:t>pres.</a:t>
            </a:r>
            <a:r>
              <a:rPr sz="1400" spc="-1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35" dirty="0">
                <a:solidFill>
                  <a:srgbClr val="666666"/>
                </a:solidFill>
                <a:latin typeface="PT Sans"/>
                <a:cs typeface="PT Sans"/>
              </a:rPr>
              <a:t>submits </a:t>
            </a:r>
            <a:r>
              <a:rPr sz="1400" spc="-114" dirty="0">
                <a:solidFill>
                  <a:srgbClr val="666666"/>
                </a:solidFill>
                <a:latin typeface="PT Sans"/>
                <a:cs typeface="PT Sans"/>
              </a:rPr>
              <a:t>recommendation</a:t>
            </a:r>
            <a:endParaRPr sz="1400">
              <a:latin typeface="PT Sans"/>
              <a:cs typeface="PT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16149" y="3345687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09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63469" y="3365250"/>
            <a:ext cx="126936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80"/>
              </a:spcBef>
            </a:pPr>
            <a:r>
              <a:rPr sz="1400" spc="-135" dirty="0">
                <a:solidFill>
                  <a:srgbClr val="666666"/>
                </a:solidFill>
                <a:latin typeface="PT Sans"/>
                <a:cs typeface="PT Sans"/>
              </a:rPr>
              <a:t>Operations</a:t>
            </a:r>
            <a:r>
              <a:rPr sz="1400" spc="-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55" dirty="0">
                <a:solidFill>
                  <a:srgbClr val="666666"/>
                </a:solidFill>
                <a:latin typeface="PT Sans"/>
                <a:cs typeface="PT Sans"/>
              </a:rPr>
              <a:t>manager </a:t>
            </a:r>
            <a:r>
              <a:rPr sz="1400" spc="-25" dirty="0">
                <a:solidFill>
                  <a:srgbClr val="666666"/>
                </a:solidFill>
                <a:latin typeface="PT Sans"/>
                <a:cs typeface="PT Sans"/>
              </a:rPr>
              <a:t>approves </a:t>
            </a:r>
            <a:r>
              <a:rPr sz="1400" spc="-85" dirty="0">
                <a:solidFill>
                  <a:srgbClr val="666666"/>
                </a:solidFill>
                <a:latin typeface="PT Sans"/>
                <a:cs typeface="PT Sans"/>
              </a:rPr>
              <a:t>recommendation</a:t>
            </a:r>
            <a:endParaRPr sz="1400" dirty="0">
              <a:latin typeface="PT Sans"/>
              <a:cs typeface="PT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47824" y="4211099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10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95104" y="4335438"/>
            <a:ext cx="106934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0029" marR="5080" indent="-227965">
              <a:lnSpc>
                <a:spcPts val="1650"/>
              </a:lnSpc>
              <a:spcBef>
                <a:spcPts val="180"/>
              </a:spcBef>
            </a:pPr>
            <a:r>
              <a:rPr sz="1400" spc="-140" dirty="0">
                <a:solidFill>
                  <a:srgbClr val="666666"/>
                </a:solidFill>
                <a:latin typeface="PT Sans"/>
                <a:cs typeface="PT Sans"/>
              </a:rPr>
              <a:t>Stake</a:t>
            </a:r>
            <a:r>
              <a:rPr sz="1400" spc="-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20" dirty="0">
                <a:solidFill>
                  <a:srgbClr val="666666"/>
                </a:solidFill>
                <a:latin typeface="PT Sans"/>
                <a:cs typeface="PT Sans"/>
              </a:rPr>
              <a:t>pres.</a:t>
            </a:r>
            <a:r>
              <a:rPr sz="1400" spc="-1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14" dirty="0">
                <a:solidFill>
                  <a:srgbClr val="666666"/>
                </a:solidFill>
                <a:latin typeface="PT Sans"/>
                <a:cs typeface="PT Sans"/>
              </a:rPr>
              <a:t>prints </a:t>
            </a:r>
            <a:r>
              <a:rPr sz="1400" spc="-120" dirty="0">
                <a:solidFill>
                  <a:srgbClr val="666666"/>
                </a:solidFill>
                <a:latin typeface="PT Sans"/>
                <a:cs typeface="PT Sans"/>
              </a:rPr>
              <a:t>call</a:t>
            </a:r>
            <a:r>
              <a:rPr sz="1400" spc="-5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PT Sans"/>
                <a:cs typeface="PT Sans"/>
              </a:rPr>
              <a:t>letter</a:t>
            </a:r>
            <a:endParaRPr sz="1400">
              <a:latin typeface="PT Sans"/>
              <a:cs typeface="PT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29025" y="4211099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10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12422" y="4335438"/>
            <a:ext cx="119761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 marR="5080" indent="-25400">
              <a:lnSpc>
                <a:spcPts val="1650"/>
              </a:lnSpc>
              <a:spcBef>
                <a:spcPts val="180"/>
              </a:spcBef>
            </a:pPr>
            <a:r>
              <a:rPr sz="1400" spc="-140" dirty="0">
                <a:solidFill>
                  <a:srgbClr val="666666"/>
                </a:solidFill>
                <a:latin typeface="PT Sans"/>
                <a:cs typeface="PT Sans"/>
              </a:rPr>
              <a:t>Stake</a:t>
            </a:r>
            <a:r>
              <a:rPr sz="1400" spc="-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20" dirty="0">
                <a:solidFill>
                  <a:srgbClr val="666666"/>
                </a:solidFill>
                <a:latin typeface="PT Sans"/>
                <a:cs typeface="PT Sans"/>
              </a:rPr>
              <a:t>pres.</a:t>
            </a:r>
            <a:r>
              <a:rPr sz="1400" spc="-1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40" dirty="0">
                <a:solidFill>
                  <a:srgbClr val="666666"/>
                </a:solidFill>
                <a:latin typeface="PT Sans"/>
                <a:cs typeface="PT Sans"/>
              </a:rPr>
              <a:t>extends </a:t>
            </a:r>
            <a:r>
              <a:rPr sz="1400" spc="-120" dirty="0">
                <a:solidFill>
                  <a:srgbClr val="666666"/>
                </a:solidFill>
                <a:latin typeface="PT Sans"/>
                <a:cs typeface="PT Sans"/>
              </a:rPr>
              <a:t>call</a:t>
            </a:r>
            <a:r>
              <a:rPr sz="1400" spc="-70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50" dirty="0">
                <a:solidFill>
                  <a:srgbClr val="666666"/>
                </a:solidFill>
                <a:latin typeface="PT Sans"/>
                <a:cs typeface="PT Sans"/>
              </a:rPr>
              <a:t>and</a:t>
            </a:r>
            <a:r>
              <a:rPr sz="1400" spc="-6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20" dirty="0">
                <a:solidFill>
                  <a:srgbClr val="666666"/>
                </a:solidFill>
                <a:latin typeface="PT Sans"/>
                <a:cs typeface="PT Sans"/>
              </a:rPr>
              <a:t>sets</a:t>
            </a:r>
            <a:r>
              <a:rPr sz="1400" spc="-6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80" dirty="0">
                <a:solidFill>
                  <a:srgbClr val="666666"/>
                </a:solidFill>
                <a:latin typeface="PT Sans"/>
                <a:cs typeface="PT Sans"/>
              </a:rPr>
              <a:t>apart</a:t>
            </a:r>
            <a:endParaRPr sz="1400" dirty="0">
              <a:latin typeface="PT Sans"/>
              <a:cs typeface="PT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90449" y="2379174"/>
            <a:ext cx="4527550" cy="504190"/>
          </a:xfrm>
          <a:prstGeom prst="rect">
            <a:avLst/>
          </a:prstGeom>
          <a:solidFill>
            <a:srgbClr val="EE6C00"/>
          </a:solidFill>
        </p:spPr>
        <p:txBody>
          <a:bodyPr vert="horz" wrap="square" lIns="0" tIns="1143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900"/>
              </a:spcBef>
            </a:pPr>
            <a:r>
              <a:rPr sz="1700" spc="-160" dirty="0">
                <a:solidFill>
                  <a:srgbClr val="FFFFFF"/>
                </a:solidFill>
                <a:latin typeface="PT Sans"/>
                <a:cs typeface="PT Sans"/>
              </a:rPr>
              <a:t>Consultative</a:t>
            </a:r>
            <a:r>
              <a:rPr sz="1700" spc="-70" dirty="0">
                <a:solidFill>
                  <a:srgbClr val="FFFFFF"/>
                </a:solidFill>
                <a:latin typeface="PT Sans"/>
                <a:cs typeface="PT Sans"/>
              </a:rPr>
              <a:t> </a:t>
            </a:r>
            <a:r>
              <a:rPr sz="1700" spc="-165" dirty="0">
                <a:solidFill>
                  <a:srgbClr val="FFFFFF"/>
                </a:solidFill>
                <a:latin typeface="PT Sans"/>
                <a:cs typeface="PT Sans"/>
              </a:rPr>
              <a:t>conversation</a:t>
            </a:r>
            <a:r>
              <a:rPr sz="1700" spc="-70" dirty="0">
                <a:solidFill>
                  <a:srgbClr val="FFFFFF"/>
                </a:solidFill>
                <a:latin typeface="PT Sans"/>
                <a:cs typeface="PT Sans"/>
              </a:rPr>
              <a:t> </a:t>
            </a:r>
            <a:r>
              <a:rPr sz="1700" spc="-160" dirty="0">
                <a:solidFill>
                  <a:srgbClr val="FFFFFF"/>
                </a:solidFill>
                <a:latin typeface="PT Sans"/>
                <a:cs typeface="PT Sans"/>
              </a:rPr>
              <a:t>with</a:t>
            </a:r>
            <a:r>
              <a:rPr sz="1700" spc="-114" dirty="0">
                <a:solidFill>
                  <a:srgbClr val="FFFFFF"/>
                </a:solidFill>
                <a:latin typeface="PT Sans"/>
                <a:cs typeface="PT Sans"/>
              </a:rPr>
              <a:t> </a:t>
            </a:r>
            <a:r>
              <a:rPr sz="1700" spc="-185" dirty="0">
                <a:solidFill>
                  <a:srgbClr val="FFFFFF"/>
                </a:solidFill>
                <a:latin typeface="PT Sans"/>
                <a:cs typeface="PT Sans"/>
              </a:rPr>
              <a:t>Tyler</a:t>
            </a:r>
            <a:r>
              <a:rPr sz="1700" spc="-70" dirty="0">
                <a:solidFill>
                  <a:srgbClr val="FFFFFF"/>
                </a:solidFill>
                <a:latin typeface="PT Sans"/>
                <a:cs typeface="PT Sans"/>
              </a:rPr>
              <a:t> </a:t>
            </a:r>
            <a:r>
              <a:rPr sz="1700" spc="-200" dirty="0">
                <a:solidFill>
                  <a:srgbClr val="FFFFFF"/>
                </a:solidFill>
                <a:latin typeface="PT Sans"/>
                <a:cs typeface="PT Sans"/>
              </a:rPr>
              <a:t>Haws</a:t>
            </a:r>
            <a:r>
              <a:rPr sz="1700" spc="-65" dirty="0">
                <a:solidFill>
                  <a:srgbClr val="FFFFFF"/>
                </a:solidFill>
                <a:latin typeface="PT Sans"/>
                <a:cs typeface="PT Sans"/>
              </a:rPr>
              <a:t> </a:t>
            </a:r>
            <a:r>
              <a:rPr sz="1700" spc="-150" dirty="0">
                <a:solidFill>
                  <a:srgbClr val="FFFFFF"/>
                </a:solidFill>
                <a:latin typeface="PT Sans"/>
                <a:cs typeface="PT Sans"/>
              </a:rPr>
              <a:t>or</a:t>
            </a:r>
            <a:r>
              <a:rPr sz="1700" spc="-70" dirty="0">
                <a:solidFill>
                  <a:srgbClr val="FFFFFF"/>
                </a:solidFill>
                <a:latin typeface="PT Sans"/>
                <a:cs typeface="PT Sans"/>
              </a:rPr>
              <a:t> </a:t>
            </a:r>
            <a:r>
              <a:rPr sz="1700" spc="-155" dirty="0">
                <a:solidFill>
                  <a:srgbClr val="FFFFFF"/>
                </a:solidFill>
                <a:latin typeface="PT Sans"/>
                <a:cs typeface="PT Sans"/>
              </a:rPr>
              <a:t>Heidi</a:t>
            </a:r>
            <a:r>
              <a:rPr sz="1700" spc="-70" dirty="0">
                <a:solidFill>
                  <a:srgbClr val="FFFFFF"/>
                </a:solidFill>
                <a:latin typeface="PT Sans"/>
                <a:cs typeface="PT San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PT Sans"/>
                <a:cs typeface="PT Sans"/>
              </a:rPr>
              <a:t>Sass</a:t>
            </a:r>
            <a:endParaRPr sz="1700" dirty="0">
              <a:latin typeface="PT Sans"/>
              <a:cs typeface="PT San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4809" y="2106524"/>
            <a:ext cx="81980" cy="28977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588434" y="2873375"/>
            <a:ext cx="82550" cy="377825"/>
            <a:chOff x="3588434" y="2873375"/>
            <a:chExt cx="82550" cy="377825"/>
          </a:xfrm>
        </p:grpSpPr>
        <p:sp>
          <p:nvSpPr>
            <p:cNvPr id="25" name="object 25"/>
            <p:cNvSpPr/>
            <p:nvPr/>
          </p:nvSpPr>
          <p:spPr>
            <a:xfrm>
              <a:off x="3629423" y="2882900"/>
              <a:ext cx="1905" cy="272415"/>
            </a:xfrm>
            <a:custGeom>
              <a:avLst/>
              <a:gdLst/>
              <a:ahLst/>
              <a:cxnLst/>
              <a:rect l="l" t="t" r="r" b="b"/>
              <a:pathLst>
                <a:path w="1904" h="272414">
                  <a:moveTo>
                    <a:pt x="1901" y="0"/>
                  </a:moveTo>
                  <a:lnTo>
                    <a:pt x="0" y="272102"/>
                  </a:lnTo>
                </a:path>
              </a:pathLst>
            </a:custGeom>
            <a:ln w="19049">
              <a:solidFill>
                <a:srgbClr val="EE6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8434" y="3145257"/>
              <a:ext cx="81979" cy="105718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5716149" y="4211099"/>
            <a:ext cx="2162810" cy="708025"/>
          </a:xfrm>
          <a:custGeom>
            <a:avLst/>
            <a:gdLst/>
            <a:ahLst/>
            <a:cxnLst/>
            <a:rect l="l" t="t" r="r" b="b"/>
            <a:pathLst>
              <a:path w="2162809" h="708025">
                <a:moveTo>
                  <a:pt x="1808999" y="707399"/>
                </a:moveTo>
                <a:lnTo>
                  <a:pt x="0" y="707399"/>
                </a:lnTo>
                <a:lnTo>
                  <a:pt x="353699" y="353699"/>
                </a:lnTo>
                <a:lnTo>
                  <a:pt x="0" y="0"/>
                </a:lnTo>
                <a:lnTo>
                  <a:pt x="1808999" y="0"/>
                </a:lnTo>
                <a:lnTo>
                  <a:pt x="2162699" y="353699"/>
                </a:lnTo>
                <a:lnTo>
                  <a:pt x="1808999" y="707399"/>
                </a:lnTo>
                <a:close/>
              </a:path>
            </a:pathLst>
          </a:custGeom>
          <a:solidFill>
            <a:srgbClr val="A1E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41393" y="4335438"/>
            <a:ext cx="111315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21945" marR="5080" indent="-309880">
              <a:lnSpc>
                <a:spcPts val="1650"/>
              </a:lnSpc>
              <a:spcBef>
                <a:spcPts val="180"/>
              </a:spcBef>
            </a:pPr>
            <a:r>
              <a:rPr sz="1400" spc="-135" dirty="0">
                <a:solidFill>
                  <a:srgbClr val="666666"/>
                </a:solidFill>
                <a:latin typeface="PT Sans"/>
                <a:cs typeface="PT Sans"/>
              </a:rPr>
              <a:t>Missionary</a:t>
            </a:r>
            <a:r>
              <a:rPr sz="1400" spc="-45" dirty="0">
                <a:solidFill>
                  <a:srgbClr val="666666"/>
                </a:solidFill>
                <a:latin typeface="PT Sans"/>
                <a:cs typeface="PT Sans"/>
              </a:rPr>
              <a:t> </a:t>
            </a:r>
            <a:r>
              <a:rPr sz="1400" spc="-135" dirty="0">
                <a:solidFill>
                  <a:srgbClr val="666666"/>
                </a:solidFill>
                <a:latin typeface="PT Sans"/>
                <a:cs typeface="PT Sans"/>
              </a:rPr>
              <a:t>begins </a:t>
            </a:r>
            <a:r>
              <a:rPr sz="1400" spc="-10" dirty="0">
                <a:solidFill>
                  <a:srgbClr val="666666"/>
                </a:solidFill>
                <a:latin typeface="PT Sans"/>
                <a:cs typeface="PT Sans"/>
              </a:rPr>
              <a:t>service!</a:t>
            </a:r>
            <a:endParaRPr sz="1400" dirty="0">
              <a:latin typeface="PT Sans"/>
              <a:cs typeface="PT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84320" y="1377886"/>
            <a:ext cx="2588895" cy="513080"/>
          </a:xfrm>
          <a:custGeom>
            <a:avLst/>
            <a:gdLst/>
            <a:ahLst/>
            <a:cxnLst/>
            <a:rect l="l" t="t" r="r" b="b"/>
            <a:pathLst>
              <a:path w="2588895" h="513080">
                <a:moveTo>
                  <a:pt x="504901" y="216725"/>
                </a:moveTo>
                <a:lnTo>
                  <a:pt x="382879" y="214490"/>
                </a:lnTo>
                <a:lnTo>
                  <a:pt x="420916" y="147929"/>
                </a:lnTo>
                <a:lnTo>
                  <a:pt x="339521" y="199542"/>
                </a:lnTo>
                <a:lnTo>
                  <a:pt x="345719" y="85090"/>
                </a:lnTo>
                <a:lnTo>
                  <a:pt x="267919" y="171107"/>
                </a:lnTo>
                <a:lnTo>
                  <a:pt x="227253" y="122478"/>
                </a:lnTo>
                <a:lnTo>
                  <a:pt x="199859" y="211518"/>
                </a:lnTo>
                <a:lnTo>
                  <a:pt x="105232" y="156908"/>
                </a:lnTo>
                <a:lnTo>
                  <a:pt x="125564" y="239953"/>
                </a:lnTo>
                <a:lnTo>
                  <a:pt x="27393" y="248920"/>
                </a:lnTo>
                <a:lnTo>
                  <a:pt x="91973" y="314731"/>
                </a:lnTo>
                <a:lnTo>
                  <a:pt x="0" y="340182"/>
                </a:lnTo>
                <a:lnTo>
                  <a:pt x="77838" y="389572"/>
                </a:lnTo>
                <a:lnTo>
                  <a:pt x="30035" y="438213"/>
                </a:lnTo>
                <a:lnTo>
                  <a:pt x="112318" y="446430"/>
                </a:lnTo>
                <a:lnTo>
                  <a:pt x="114935" y="512991"/>
                </a:lnTo>
                <a:lnTo>
                  <a:pt x="175945" y="444144"/>
                </a:lnTo>
                <a:lnTo>
                  <a:pt x="203365" y="475589"/>
                </a:lnTo>
                <a:lnTo>
                  <a:pt x="230759" y="429196"/>
                </a:lnTo>
                <a:lnTo>
                  <a:pt x="271424" y="458355"/>
                </a:lnTo>
                <a:lnTo>
                  <a:pt x="284708" y="400761"/>
                </a:lnTo>
                <a:lnTo>
                  <a:pt x="349262" y="429196"/>
                </a:lnTo>
                <a:lnTo>
                  <a:pt x="342214" y="369366"/>
                </a:lnTo>
                <a:lnTo>
                  <a:pt x="441248" y="394766"/>
                </a:lnTo>
                <a:lnTo>
                  <a:pt x="382879" y="328955"/>
                </a:lnTo>
                <a:lnTo>
                  <a:pt x="427062" y="308749"/>
                </a:lnTo>
                <a:lnTo>
                  <a:pt x="397027" y="271348"/>
                </a:lnTo>
                <a:lnTo>
                  <a:pt x="504901" y="216725"/>
                </a:lnTo>
                <a:close/>
              </a:path>
              <a:path w="2588895" h="513080">
                <a:moveTo>
                  <a:pt x="2588844" y="131635"/>
                </a:moveTo>
                <a:lnTo>
                  <a:pt x="2466835" y="129387"/>
                </a:lnTo>
                <a:lnTo>
                  <a:pt x="2504859" y="62826"/>
                </a:lnTo>
                <a:lnTo>
                  <a:pt x="2423464" y="114439"/>
                </a:lnTo>
                <a:lnTo>
                  <a:pt x="2429662" y="0"/>
                </a:lnTo>
                <a:lnTo>
                  <a:pt x="2351875" y="86004"/>
                </a:lnTo>
                <a:lnTo>
                  <a:pt x="2311196" y="37376"/>
                </a:lnTo>
                <a:lnTo>
                  <a:pt x="2283803" y="126415"/>
                </a:lnTo>
                <a:lnTo>
                  <a:pt x="2189188" y="71805"/>
                </a:lnTo>
                <a:lnTo>
                  <a:pt x="2209520" y="154851"/>
                </a:lnTo>
                <a:lnTo>
                  <a:pt x="2111337" y="163817"/>
                </a:lnTo>
                <a:lnTo>
                  <a:pt x="2175929" y="229628"/>
                </a:lnTo>
                <a:lnTo>
                  <a:pt x="2083943" y="255092"/>
                </a:lnTo>
                <a:lnTo>
                  <a:pt x="2161781" y="304469"/>
                </a:lnTo>
                <a:lnTo>
                  <a:pt x="2113978" y="353110"/>
                </a:lnTo>
                <a:lnTo>
                  <a:pt x="2196261" y="361327"/>
                </a:lnTo>
                <a:lnTo>
                  <a:pt x="2198878" y="427888"/>
                </a:lnTo>
                <a:lnTo>
                  <a:pt x="2259888" y="359054"/>
                </a:lnTo>
                <a:lnTo>
                  <a:pt x="2287308" y="390486"/>
                </a:lnTo>
                <a:lnTo>
                  <a:pt x="2314702" y="344093"/>
                </a:lnTo>
                <a:lnTo>
                  <a:pt x="2355380" y="373253"/>
                </a:lnTo>
                <a:lnTo>
                  <a:pt x="2368651" y="315671"/>
                </a:lnTo>
                <a:lnTo>
                  <a:pt x="2433218" y="344093"/>
                </a:lnTo>
                <a:lnTo>
                  <a:pt x="2426157" y="284264"/>
                </a:lnTo>
                <a:lnTo>
                  <a:pt x="2525191" y="309664"/>
                </a:lnTo>
                <a:lnTo>
                  <a:pt x="2466835" y="243852"/>
                </a:lnTo>
                <a:lnTo>
                  <a:pt x="2511006" y="223647"/>
                </a:lnTo>
                <a:lnTo>
                  <a:pt x="2480970" y="186245"/>
                </a:lnTo>
                <a:lnTo>
                  <a:pt x="2588844" y="131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4325" y="3333036"/>
            <a:ext cx="505459" cy="427990"/>
          </a:xfrm>
          <a:custGeom>
            <a:avLst/>
            <a:gdLst/>
            <a:ahLst/>
            <a:cxnLst/>
            <a:rect l="l" t="t" r="r" b="b"/>
            <a:pathLst>
              <a:path w="505460" h="427989">
                <a:moveTo>
                  <a:pt x="114934" y="427895"/>
                </a:moveTo>
                <a:lnTo>
                  <a:pt x="112316" y="361334"/>
                </a:lnTo>
                <a:lnTo>
                  <a:pt x="30036" y="353113"/>
                </a:lnTo>
                <a:lnTo>
                  <a:pt x="77838" y="304479"/>
                </a:lnTo>
                <a:lnTo>
                  <a:pt x="0" y="255093"/>
                </a:lnTo>
                <a:lnTo>
                  <a:pt x="91980" y="229637"/>
                </a:lnTo>
                <a:lnTo>
                  <a:pt x="27395" y="163828"/>
                </a:lnTo>
                <a:lnTo>
                  <a:pt x="125570" y="154854"/>
                </a:lnTo>
                <a:lnTo>
                  <a:pt x="105234" y="71811"/>
                </a:lnTo>
                <a:lnTo>
                  <a:pt x="199856" y="126427"/>
                </a:lnTo>
                <a:lnTo>
                  <a:pt x="227251" y="37381"/>
                </a:lnTo>
                <a:lnTo>
                  <a:pt x="267924" y="86015"/>
                </a:lnTo>
                <a:lnTo>
                  <a:pt x="345716" y="0"/>
                </a:lnTo>
                <a:lnTo>
                  <a:pt x="339521" y="114442"/>
                </a:lnTo>
                <a:lnTo>
                  <a:pt x="420913" y="62837"/>
                </a:lnTo>
                <a:lnTo>
                  <a:pt x="382882" y="129399"/>
                </a:lnTo>
                <a:lnTo>
                  <a:pt x="504899" y="131637"/>
                </a:lnTo>
                <a:lnTo>
                  <a:pt x="397024" y="186253"/>
                </a:lnTo>
                <a:lnTo>
                  <a:pt x="427061" y="223654"/>
                </a:lnTo>
                <a:lnTo>
                  <a:pt x="382882" y="243861"/>
                </a:lnTo>
                <a:lnTo>
                  <a:pt x="441249" y="309669"/>
                </a:lnTo>
                <a:lnTo>
                  <a:pt x="342209" y="284273"/>
                </a:lnTo>
                <a:lnTo>
                  <a:pt x="349269" y="344099"/>
                </a:lnTo>
                <a:lnTo>
                  <a:pt x="284707" y="315672"/>
                </a:lnTo>
                <a:lnTo>
                  <a:pt x="271430" y="373260"/>
                </a:lnTo>
                <a:lnTo>
                  <a:pt x="230757" y="344099"/>
                </a:lnTo>
                <a:lnTo>
                  <a:pt x="203362" y="390494"/>
                </a:lnTo>
                <a:lnTo>
                  <a:pt x="175943" y="359056"/>
                </a:lnTo>
                <a:lnTo>
                  <a:pt x="114934" y="4278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5784" y="2106524"/>
            <a:ext cx="81980" cy="289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678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40"/>
              </a:spcBef>
            </a:pPr>
            <a:r>
              <a:rPr spc="-325" dirty="0"/>
              <a:t>Why</a:t>
            </a:r>
            <a:r>
              <a:rPr spc="-229" dirty="0"/>
              <a:t> </a:t>
            </a:r>
            <a:r>
              <a:rPr spc="-225" dirty="0"/>
              <a:t>aren’t</a:t>
            </a:r>
            <a:r>
              <a:rPr spc="-130" dirty="0"/>
              <a:t> </a:t>
            </a:r>
            <a:r>
              <a:rPr spc="-285" dirty="0"/>
              <a:t>more</a:t>
            </a:r>
            <a:r>
              <a:rPr spc="-125" dirty="0"/>
              <a:t> </a:t>
            </a:r>
            <a:r>
              <a:rPr spc="-250" dirty="0"/>
              <a:t>people</a:t>
            </a:r>
            <a:r>
              <a:rPr spc="-130" dirty="0"/>
              <a:t> </a:t>
            </a:r>
            <a:r>
              <a:rPr spc="-210" dirty="0"/>
              <a:t>serving?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649" y="1388725"/>
            <a:ext cx="2700655" cy="763270"/>
          </a:xfrm>
          <a:prstGeom prst="rect">
            <a:avLst/>
          </a:prstGeom>
          <a:solidFill>
            <a:srgbClr val="980000"/>
          </a:solidFill>
        </p:spPr>
        <p:txBody>
          <a:bodyPr vert="horz" wrap="square" lIns="0" tIns="174625" rIns="0" bIns="0" rtlCol="0">
            <a:spAutoFit/>
          </a:bodyPr>
          <a:lstStyle/>
          <a:p>
            <a:pPr marL="798195" marR="430530" indent="-361315">
              <a:lnSpc>
                <a:spcPts val="1650"/>
              </a:lnSpc>
              <a:spcBef>
                <a:spcPts val="1375"/>
              </a:spcBef>
            </a:pP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Misconceptions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about qualiﬁcations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9" y="2304075"/>
            <a:ext cx="2700655" cy="763270"/>
          </a:xfrm>
          <a:prstGeom prst="rect">
            <a:avLst/>
          </a:prstGeom>
          <a:solidFill>
            <a:srgbClr val="980000"/>
          </a:solidFill>
        </p:spPr>
        <p:txBody>
          <a:bodyPr vert="horz" wrap="square" lIns="0" tIns="174625" rIns="0" bIns="0" rtlCol="0">
            <a:spAutoFit/>
          </a:bodyPr>
          <a:lstStyle/>
          <a:p>
            <a:pPr marL="788670" marR="436245" indent="-346075">
              <a:lnSpc>
                <a:spcPts val="1650"/>
              </a:lnSpc>
              <a:spcBef>
                <a:spcPts val="1375"/>
              </a:spcBef>
            </a:pP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Ignorance</a:t>
            </a:r>
            <a:r>
              <a:rPr sz="14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available opportunities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9" y="3219425"/>
            <a:ext cx="2700655" cy="763270"/>
          </a:xfrm>
          <a:prstGeom prst="rect">
            <a:avLst/>
          </a:prstGeom>
          <a:solidFill>
            <a:srgbClr val="980000"/>
          </a:solidFill>
          <a:ln w="9524">
            <a:solidFill>
              <a:srgbClr val="685D4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400">
              <a:latin typeface="Times New Roman"/>
              <a:cs typeface="Times New Roman"/>
            </a:endParaRPr>
          </a:p>
          <a:p>
            <a:pPr marL="499109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Load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leaders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8949" y="2685525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2974" y="0"/>
                </a:lnTo>
              </a:path>
            </a:pathLst>
          </a:custGeom>
          <a:ln w="9524">
            <a:solidFill>
              <a:srgbClr val="68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986025" y="2665029"/>
            <a:ext cx="669925" cy="41275"/>
            <a:chOff x="4986025" y="2665029"/>
            <a:chExt cx="669925" cy="41275"/>
          </a:xfrm>
        </p:grpSpPr>
        <p:sp>
          <p:nvSpPr>
            <p:cNvPr id="8" name="object 8"/>
            <p:cNvSpPr/>
            <p:nvPr/>
          </p:nvSpPr>
          <p:spPr>
            <a:xfrm>
              <a:off x="4986025" y="2685525"/>
              <a:ext cx="621665" cy="0"/>
            </a:xfrm>
            <a:custGeom>
              <a:avLst/>
              <a:gdLst/>
              <a:ahLst/>
              <a:cxnLst/>
              <a:rect l="l" t="t" r="r" b="b"/>
              <a:pathLst>
                <a:path w="621664">
                  <a:moveTo>
                    <a:pt x="0" y="0"/>
                  </a:moveTo>
                  <a:lnTo>
                    <a:pt x="621374" y="0"/>
                  </a:lnTo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07400" y="26697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8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07400" y="26697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248949" y="3600875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2974" y="0"/>
                </a:lnTo>
              </a:path>
            </a:pathLst>
          </a:custGeom>
          <a:ln w="9524">
            <a:solidFill>
              <a:srgbClr val="68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86025" y="3580379"/>
            <a:ext cx="665480" cy="41275"/>
            <a:chOff x="4986025" y="3580379"/>
            <a:chExt cx="665480" cy="41275"/>
          </a:xfrm>
        </p:grpSpPr>
        <p:sp>
          <p:nvSpPr>
            <p:cNvPr id="13" name="object 13"/>
            <p:cNvSpPr/>
            <p:nvPr/>
          </p:nvSpPr>
          <p:spPr>
            <a:xfrm>
              <a:off x="4986025" y="3600875"/>
              <a:ext cx="617220" cy="0"/>
            </a:xfrm>
            <a:custGeom>
              <a:avLst/>
              <a:gdLst/>
              <a:ahLst/>
              <a:cxnLst/>
              <a:rect l="l" t="t" r="r" b="b"/>
              <a:pathLst>
                <a:path w="617220">
                  <a:moveTo>
                    <a:pt x="0" y="0"/>
                  </a:moveTo>
                  <a:lnTo>
                    <a:pt x="617174" y="0"/>
                  </a:lnTo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3200" y="35851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8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3200" y="35851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248949" y="1770175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2974" y="0"/>
                </a:lnTo>
              </a:path>
            </a:pathLst>
          </a:custGeom>
          <a:ln w="9524">
            <a:solidFill>
              <a:srgbClr val="68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986025" y="1749679"/>
            <a:ext cx="665480" cy="41275"/>
            <a:chOff x="4986025" y="1749679"/>
            <a:chExt cx="665480" cy="41275"/>
          </a:xfrm>
        </p:grpSpPr>
        <p:sp>
          <p:nvSpPr>
            <p:cNvPr id="18" name="object 18"/>
            <p:cNvSpPr/>
            <p:nvPr/>
          </p:nvSpPr>
          <p:spPr>
            <a:xfrm>
              <a:off x="4986025" y="1770175"/>
              <a:ext cx="617220" cy="0"/>
            </a:xfrm>
            <a:custGeom>
              <a:avLst/>
              <a:gdLst/>
              <a:ahLst/>
              <a:cxnLst/>
              <a:rect l="l" t="t" r="r" b="b"/>
              <a:pathLst>
                <a:path w="617220">
                  <a:moveTo>
                    <a:pt x="0" y="0"/>
                  </a:moveTo>
                  <a:lnTo>
                    <a:pt x="617174" y="0"/>
                  </a:lnTo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03200" y="17544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8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3200" y="17544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8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60249" y="1388725"/>
            <a:ext cx="2700655" cy="763270"/>
          </a:xfrm>
          <a:prstGeom prst="rect">
            <a:avLst/>
          </a:prstGeom>
          <a:solidFill>
            <a:srgbClr val="009668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400">
              <a:latin typeface="Times New Roman"/>
              <a:cs typeface="Times New Roman"/>
            </a:endParaRPr>
          </a:p>
          <a:p>
            <a:pPr marL="53467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Most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people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qualify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4524" y="2304075"/>
            <a:ext cx="2700655" cy="763270"/>
          </a:xfrm>
          <a:prstGeom prst="rect">
            <a:avLst/>
          </a:prstGeom>
          <a:solidFill>
            <a:srgbClr val="009668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400">
              <a:latin typeface="Times New Roman"/>
              <a:cs typeface="Times New Roman"/>
            </a:endParaRPr>
          </a:p>
          <a:p>
            <a:pPr marL="1828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Many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opportunities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serve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60249" y="3219425"/>
            <a:ext cx="2700655" cy="763270"/>
          </a:xfrm>
          <a:prstGeom prst="rect">
            <a:avLst/>
          </a:prstGeom>
          <a:solidFill>
            <a:srgbClr val="009668"/>
          </a:solidFill>
        </p:spPr>
        <p:txBody>
          <a:bodyPr vert="horz" wrap="square" lIns="0" tIns="174625" rIns="0" bIns="0" rtlCol="0">
            <a:spAutoFit/>
          </a:bodyPr>
          <a:lstStyle/>
          <a:p>
            <a:pPr marL="220345" marR="213360" indent="73660">
              <a:lnSpc>
                <a:spcPts val="1650"/>
              </a:lnSpc>
              <a:spcBef>
                <a:spcPts val="1375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Stake</a:t>
            </a:r>
            <a:r>
              <a:rPr sz="14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can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take</a:t>
            </a:r>
            <a:r>
              <a:rPr sz="14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Open Sans"/>
                <a:cs typeface="Open Sans"/>
              </a:rPr>
              <a:t>on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much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administration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1924" y="1234450"/>
            <a:ext cx="1094105" cy="3026410"/>
          </a:xfrm>
          <a:prstGeom prst="rect">
            <a:avLst/>
          </a:prstGeom>
          <a:solidFill>
            <a:srgbClr val="EE6C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400">
              <a:latin typeface="Times New Roman"/>
              <a:cs typeface="Times New Roman"/>
            </a:endParaRPr>
          </a:p>
          <a:p>
            <a:pPr marL="107314" marR="100330" algn="ctr">
              <a:lnSpc>
                <a:spcPts val="165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power </a:t>
            </a:r>
            <a:r>
              <a:rPr sz="1400" spc="-25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endParaRPr sz="1400">
              <a:latin typeface="Open Sans"/>
              <a:cs typeface="Open Sans"/>
            </a:endParaRPr>
          </a:p>
          <a:p>
            <a:pPr algn="ctr">
              <a:lnSpc>
                <a:spcPts val="2760"/>
              </a:lnSpc>
            </a:pPr>
            <a:r>
              <a:rPr sz="2400" spc="-10" dirty="0">
                <a:solidFill>
                  <a:srgbClr val="FFFFFF"/>
                </a:solidFill>
                <a:latin typeface="Open Sans"/>
                <a:cs typeface="Open Sans"/>
              </a:rPr>
              <a:t>VIDEO</a:t>
            </a:r>
            <a:endParaRPr sz="24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5"/>
              </a:spcBef>
              <a:tabLst>
                <a:tab pos="1570990" algn="l"/>
              </a:tabLst>
            </a:pPr>
            <a:r>
              <a:rPr spc="-345" dirty="0"/>
              <a:t>YouTube:</a:t>
            </a:r>
            <a:r>
              <a:rPr dirty="0"/>
              <a:t>	</a:t>
            </a:r>
            <a:r>
              <a:rPr sz="3300" i="1" spc="-225" dirty="0">
                <a:latin typeface="PT Sans"/>
                <a:cs typeface="PT Sans"/>
              </a:rPr>
              <a:t>Raleigh</a:t>
            </a:r>
            <a:r>
              <a:rPr sz="3300" i="1" spc="-170" dirty="0">
                <a:latin typeface="PT Sans"/>
                <a:cs typeface="PT Sans"/>
              </a:rPr>
              <a:t> </a:t>
            </a:r>
            <a:r>
              <a:rPr sz="3300" i="1" spc="-235" dirty="0">
                <a:latin typeface="PT Sans"/>
                <a:cs typeface="PT Sans"/>
              </a:rPr>
              <a:t>South</a:t>
            </a:r>
            <a:r>
              <a:rPr sz="3300" i="1" spc="-160" dirty="0">
                <a:latin typeface="PT Sans"/>
                <a:cs typeface="PT Sans"/>
              </a:rPr>
              <a:t> </a:t>
            </a:r>
            <a:r>
              <a:rPr sz="3300" i="1" spc="-229" dirty="0">
                <a:latin typeface="PT Sans"/>
                <a:cs typeface="PT Sans"/>
              </a:rPr>
              <a:t>Stake</a:t>
            </a:r>
            <a:r>
              <a:rPr sz="3300" i="1" spc="-155" dirty="0">
                <a:latin typeface="PT Sans"/>
                <a:cs typeface="PT Sans"/>
              </a:rPr>
              <a:t> Fireside</a:t>
            </a:r>
            <a:endParaRPr sz="3300" dirty="0">
              <a:latin typeface="PT Sans"/>
              <a:cs typeface="PT Sans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175" y="860162"/>
            <a:ext cx="8484126" cy="2609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4950" y="3643770"/>
            <a:ext cx="2278824" cy="1241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174" y="3647750"/>
            <a:ext cx="2278825" cy="12340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9250" y="3664450"/>
            <a:ext cx="1431823" cy="1200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37100" y="3658627"/>
            <a:ext cx="2278826" cy="1212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678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40"/>
              </a:spcBef>
            </a:pPr>
            <a:r>
              <a:rPr spc="-265" dirty="0"/>
              <a:t>Micro</a:t>
            </a:r>
            <a:r>
              <a:rPr spc="-130" dirty="0"/>
              <a:t> </a:t>
            </a:r>
            <a:r>
              <a:rPr spc="-210" dirty="0"/>
              <a:t>trainings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575" y="1510274"/>
            <a:ext cx="2823962" cy="3011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075" y="0"/>
            <a:ext cx="2808924" cy="842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477825"/>
            <a:ext cx="2808924" cy="3043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3ef5274-90b8-4b3f-8a76-b4c36a43e904}" enabled="1" method="Standar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261</Words>
  <Application>Microsoft Office PowerPoint</Application>
  <PresentationFormat>On-screen Show (16:9)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Open Sans</vt:lpstr>
      <vt:lpstr>PT Sans</vt:lpstr>
      <vt:lpstr>Roboto Condensed</vt:lpstr>
      <vt:lpstr>Times New Roman</vt:lpstr>
      <vt:lpstr>Office Theme</vt:lpstr>
      <vt:lpstr>Senior Missions</vt:lpstr>
      <vt:lpstr>The impact is massive</vt:lpstr>
      <vt:lpstr>Why aren’t more people serving?</vt:lpstr>
      <vt:lpstr>7 common misconceptions</vt:lpstr>
      <vt:lpstr>Help them see the possibilities!</vt:lpstr>
      <vt:lpstr>The recommendation process</vt:lpstr>
      <vt:lpstr>Why aren’t more people serving?</vt:lpstr>
      <vt:lpstr>YouTube: Raleigh South Stake Fireside</vt:lpstr>
      <vt:lpstr>Micro trainings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Layne T. Rushforth</cp:lastModifiedBy>
  <cp:revision>1</cp:revision>
  <dcterms:created xsi:type="dcterms:W3CDTF">2024-08-17T16:28:04Z</dcterms:created>
  <dcterms:modified xsi:type="dcterms:W3CDTF">2024-08-17T16:31:31Z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2024-08-15T00:00:00Z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2024-08-15T00:00:00Z</vt:filetime>
  </property>
</Properties>
</file>