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47" y="6400799"/>
            <a:ext cx="12189460" cy="457200"/>
          </a:xfrm>
          <a:custGeom>
            <a:avLst/>
            <a:gdLst/>
            <a:ahLst/>
            <a:cxnLst/>
            <a:rect l="l" t="t" r="r" b="b"/>
            <a:pathLst>
              <a:path w="12189460" h="457200">
                <a:moveTo>
                  <a:pt x="12188952" y="0"/>
                </a:moveTo>
                <a:lnTo>
                  <a:pt x="0" y="0"/>
                </a:lnTo>
                <a:lnTo>
                  <a:pt x="0" y="457199"/>
                </a:lnTo>
                <a:lnTo>
                  <a:pt x="12188952" y="457199"/>
                </a:lnTo>
                <a:lnTo>
                  <a:pt x="12188952" y="0"/>
                </a:lnTo>
                <a:close/>
              </a:path>
            </a:pathLst>
          </a:custGeom>
          <a:solidFill>
            <a:srgbClr val="BC57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333744"/>
            <a:ext cx="12189460" cy="64135"/>
          </a:xfrm>
          <a:custGeom>
            <a:avLst/>
            <a:gdLst/>
            <a:ahLst/>
            <a:cxnLst/>
            <a:rect l="l" t="t" r="r" b="b"/>
            <a:pathLst>
              <a:path w="12189460" h="64135">
                <a:moveTo>
                  <a:pt x="12188952" y="0"/>
                </a:moveTo>
                <a:lnTo>
                  <a:pt x="0" y="0"/>
                </a:lnTo>
                <a:lnTo>
                  <a:pt x="0" y="64007"/>
                </a:lnTo>
                <a:lnTo>
                  <a:pt x="12188952" y="64007"/>
                </a:lnTo>
                <a:lnTo>
                  <a:pt x="12188952" y="0"/>
                </a:lnTo>
                <a:close/>
              </a:path>
            </a:pathLst>
          </a:custGeom>
          <a:solidFill>
            <a:srgbClr val="E3831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207008" y="4343400"/>
            <a:ext cx="9875520" cy="0"/>
          </a:xfrm>
          <a:custGeom>
            <a:avLst/>
            <a:gdLst/>
            <a:ahLst/>
            <a:cxnLst/>
            <a:rect l="l" t="t" r="r" b="b"/>
            <a:pathLst>
              <a:path w="9875520" h="0">
                <a:moveTo>
                  <a:pt x="0" y="0"/>
                </a:moveTo>
                <a:lnTo>
                  <a:pt x="987552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76324" y="1945970"/>
            <a:ext cx="5368925" cy="2282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00799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199"/>
                </a:lnTo>
                <a:lnTo>
                  <a:pt x="12192000" y="4571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BC57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333744"/>
            <a:ext cx="12192000" cy="67310"/>
          </a:xfrm>
          <a:custGeom>
            <a:avLst/>
            <a:gdLst/>
            <a:ahLst/>
            <a:cxnLst/>
            <a:rect l="l" t="t" r="r" b="b"/>
            <a:pathLst>
              <a:path w="12192000" h="67310">
                <a:moveTo>
                  <a:pt x="12192000" y="0"/>
                </a:moveTo>
                <a:lnTo>
                  <a:pt x="0" y="0"/>
                </a:lnTo>
                <a:lnTo>
                  <a:pt x="0" y="67055"/>
                </a:lnTo>
                <a:lnTo>
                  <a:pt x="12192000" y="67055"/>
                </a:lnTo>
                <a:lnTo>
                  <a:pt x="12192000" y="0"/>
                </a:lnTo>
                <a:close/>
              </a:path>
            </a:pathLst>
          </a:custGeom>
          <a:solidFill>
            <a:srgbClr val="E3831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193291" y="1737360"/>
            <a:ext cx="9966960" cy="0"/>
          </a:xfrm>
          <a:custGeom>
            <a:avLst/>
            <a:gdLst/>
            <a:ahLst/>
            <a:cxnLst/>
            <a:rect l="l" t="t" r="r" b="b"/>
            <a:pathLst>
              <a:path w="9966960" h="0">
                <a:moveTo>
                  <a:pt x="0" y="0"/>
                </a:moveTo>
                <a:lnTo>
                  <a:pt x="9966960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47" y="6400799"/>
            <a:ext cx="12189460" cy="457200"/>
          </a:xfrm>
          <a:custGeom>
            <a:avLst/>
            <a:gdLst/>
            <a:ahLst/>
            <a:cxnLst/>
            <a:rect l="l" t="t" r="r" b="b"/>
            <a:pathLst>
              <a:path w="12189460" h="457200">
                <a:moveTo>
                  <a:pt x="12188952" y="0"/>
                </a:moveTo>
                <a:lnTo>
                  <a:pt x="0" y="0"/>
                </a:lnTo>
                <a:lnTo>
                  <a:pt x="0" y="457199"/>
                </a:lnTo>
                <a:lnTo>
                  <a:pt x="12188952" y="457199"/>
                </a:lnTo>
                <a:lnTo>
                  <a:pt x="12188952" y="0"/>
                </a:lnTo>
                <a:close/>
              </a:path>
            </a:pathLst>
          </a:custGeom>
          <a:solidFill>
            <a:srgbClr val="BC57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333744"/>
            <a:ext cx="12189460" cy="64135"/>
          </a:xfrm>
          <a:custGeom>
            <a:avLst/>
            <a:gdLst/>
            <a:ahLst/>
            <a:cxnLst/>
            <a:rect l="l" t="t" r="r" b="b"/>
            <a:pathLst>
              <a:path w="12189460" h="64135">
                <a:moveTo>
                  <a:pt x="12188952" y="0"/>
                </a:moveTo>
                <a:lnTo>
                  <a:pt x="0" y="0"/>
                </a:lnTo>
                <a:lnTo>
                  <a:pt x="0" y="64007"/>
                </a:lnTo>
                <a:lnTo>
                  <a:pt x="12188952" y="64007"/>
                </a:lnTo>
                <a:lnTo>
                  <a:pt x="12188952" y="0"/>
                </a:lnTo>
                <a:close/>
              </a:path>
            </a:pathLst>
          </a:custGeom>
          <a:solidFill>
            <a:srgbClr val="E38312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8483" y="1759848"/>
            <a:ext cx="4276725" cy="3182395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34046" y="1749288"/>
            <a:ext cx="4000961" cy="336630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47" y="6400799"/>
            <a:ext cx="12189460" cy="457200"/>
          </a:xfrm>
          <a:custGeom>
            <a:avLst/>
            <a:gdLst/>
            <a:ahLst/>
            <a:cxnLst/>
            <a:rect l="l" t="t" r="r" b="b"/>
            <a:pathLst>
              <a:path w="12189460" h="457200">
                <a:moveTo>
                  <a:pt x="12188952" y="0"/>
                </a:moveTo>
                <a:lnTo>
                  <a:pt x="0" y="0"/>
                </a:lnTo>
                <a:lnTo>
                  <a:pt x="0" y="457199"/>
                </a:lnTo>
                <a:lnTo>
                  <a:pt x="12188952" y="457199"/>
                </a:lnTo>
                <a:lnTo>
                  <a:pt x="12188952" y="0"/>
                </a:lnTo>
                <a:close/>
              </a:path>
            </a:pathLst>
          </a:custGeom>
          <a:solidFill>
            <a:srgbClr val="BC57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333744"/>
            <a:ext cx="12189460" cy="64135"/>
          </a:xfrm>
          <a:custGeom>
            <a:avLst/>
            <a:gdLst/>
            <a:ahLst/>
            <a:cxnLst/>
            <a:rect l="l" t="t" r="r" b="b"/>
            <a:pathLst>
              <a:path w="12189460" h="64135">
                <a:moveTo>
                  <a:pt x="12188952" y="0"/>
                </a:moveTo>
                <a:lnTo>
                  <a:pt x="0" y="0"/>
                </a:lnTo>
                <a:lnTo>
                  <a:pt x="0" y="64007"/>
                </a:lnTo>
                <a:lnTo>
                  <a:pt x="12188952" y="64007"/>
                </a:lnTo>
                <a:lnTo>
                  <a:pt x="12188952" y="0"/>
                </a:lnTo>
                <a:close/>
              </a:path>
            </a:pathLst>
          </a:custGeom>
          <a:solidFill>
            <a:srgbClr val="E3831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76324" y="908380"/>
            <a:ext cx="9672320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76324" y="1684502"/>
            <a:ext cx="9834245" cy="39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40404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092065" y="6583705"/>
            <a:ext cx="201295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jpg"/><Relationship Id="rId4" Type="http://schemas.openxmlformats.org/officeDocument/2006/relationships/image" Target="../media/image11.jp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jp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200025" rIns="0" bIns="0" rtlCol="0" vert="horz">
            <a:spAutoFit/>
          </a:bodyPr>
          <a:lstStyle/>
          <a:p>
            <a:pPr marL="12700" marR="5080">
              <a:lnSpc>
                <a:spcPts val="8159"/>
              </a:lnSpc>
              <a:spcBef>
                <a:spcPts val="1575"/>
              </a:spcBef>
            </a:pPr>
            <a:r>
              <a:rPr dirty="0" sz="8000" spc="-50">
                <a:solidFill>
                  <a:srgbClr val="252525"/>
                </a:solidFill>
              </a:rPr>
              <a:t>Delegation</a:t>
            </a:r>
            <a:r>
              <a:rPr dirty="0" sz="8000" spc="-380">
                <a:solidFill>
                  <a:srgbClr val="252525"/>
                </a:solidFill>
              </a:rPr>
              <a:t> </a:t>
            </a:r>
            <a:r>
              <a:rPr dirty="0" sz="8000" spc="-25">
                <a:solidFill>
                  <a:srgbClr val="252525"/>
                </a:solidFill>
              </a:rPr>
              <a:t>at </a:t>
            </a:r>
            <a:r>
              <a:rPr dirty="0" sz="8000" spc="-10">
                <a:solidFill>
                  <a:srgbClr val="252525"/>
                </a:solidFill>
              </a:rPr>
              <a:t>Operations</a:t>
            </a:r>
            <a:endParaRPr sz="8000"/>
          </a:p>
        </p:txBody>
      </p:sp>
      <p:sp>
        <p:nvSpPr>
          <p:cNvPr id="4" name="object 4" descr=""/>
          <p:cNvSpPr txBox="1"/>
          <p:nvPr/>
        </p:nvSpPr>
        <p:spPr>
          <a:xfrm>
            <a:off x="5092065" y="6583705"/>
            <a:ext cx="2012950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z="900" spc="-10">
                <a:solidFill>
                  <a:srgbClr val="FFFFFF"/>
                </a:solidFill>
                <a:latin typeface="Calibri"/>
                <a:cs typeface="Calibri"/>
              </a:rPr>
              <a:t>"DELEGATION</a:t>
            </a:r>
            <a:r>
              <a:rPr dirty="0" sz="90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dirty="0" sz="9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FFFFFF"/>
                </a:solidFill>
                <a:latin typeface="Calibri"/>
                <a:cs typeface="Calibri"/>
              </a:rPr>
              <a:t>OPERATIONS"</a:t>
            </a:r>
            <a:r>
              <a:rPr dirty="0" sz="900" spc="2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>
                <a:solidFill>
                  <a:srgbClr val="FFFFFF"/>
                </a:solidFill>
                <a:latin typeface="Calibri"/>
                <a:cs typeface="Calibri"/>
              </a:rPr>
              <a:t>P-</a:t>
            </a:r>
            <a:r>
              <a:rPr dirty="0" sz="900" spc="-10">
                <a:solidFill>
                  <a:srgbClr val="FFFFFF"/>
                </a:solidFill>
                <a:latin typeface="Calibri"/>
                <a:cs typeface="Calibri"/>
              </a:rPr>
              <a:t>0070-</a:t>
            </a:r>
            <a:r>
              <a:rPr dirty="0" sz="900" spc="-25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179067" y="4433442"/>
            <a:ext cx="48977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150" b="0">
                <a:solidFill>
                  <a:srgbClr val="626F52"/>
                </a:solidFill>
                <a:latin typeface="Calibri Light"/>
                <a:cs typeface="Calibri Light"/>
              </a:rPr>
              <a:t>SETUP</a:t>
            </a:r>
            <a:r>
              <a:rPr dirty="0" sz="2400" spc="365" b="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60" b="0">
                <a:solidFill>
                  <a:srgbClr val="626F52"/>
                </a:solidFill>
                <a:latin typeface="Calibri Light"/>
                <a:cs typeface="Calibri Light"/>
              </a:rPr>
              <a:t>ACTIONS</a:t>
            </a:r>
            <a:r>
              <a:rPr dirty="0" sz="2400" spc="370" b="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20" b="0">
                <a:solidFill>
                  <a:srgbClr val="626F52"/>
                </a:solidFill>
                <a:latin typeface="Calibri Light"/>
                <a:cs typeface="Calibri Light"/>
              </a:rPr>
              <a:t>(DO</a:t>
            </a:r>
            <a:r>
              <a:rPr dirty="0" sz="2400" spc="390" b="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45" b="0">
                <a:solidFill>
                  <a:srgbClr val="626F52"/>
                </a:solidFill>
                <a:latin typeface="Calibri Light"/>
                <a:cs typeface="Calibri Light"/>
              </a:rPr>
              <a:t>THESE</a:t>
            </a:r>
            <a:r>
              <a:rPr dirty="0" sz="2400" spc="365" b="0">
                <a:solidFill>
                  <a:srgbClr val="626F52"/>
                </a:solidFill>
                <a:latin typeface="Calibri Light"/>
                <a:cs typeface="Calibri Light"/>
              </a:rPr>
              <a:t> </a:t>
            </a:r>
            <a:r>
              <a:rPr dirty="0" sz="2400" spc="145" b="0">
                <a:solidFill>
                  <a:srgbClr val="626F52"/>
                </a:solidFill>
                <a:latin typeface="Calibri Light"/>
                <a:cs typeface="Calibri Light"/>
              </a:rPr>
              <a:t>FIRST)</a:t>
            </a:r>
            <a:endParaRPr sz="240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19625" y="1557520"/>
            <a:ext cx="5905126" cy="376200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483514" y="2051430"/>
            <a:ext cx="2258060" cy="1475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libri"/>
                <a:cs typeface="Calibri"/>
              </a:rPr>
              <a:t>Only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visible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to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Operation</a:t>
            </a:r>
            <a:r>
              <a:rPr dirty="0" sz="1800" spc="-8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Manager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7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spc="-40">
                <a:latin typeface="Calibri"/>
                <a:cs typeface="Calibri"/>
              </a:rPr>
              <a:t>You</a:t>
            </a:r>
            <a:r>
              <a:rPr dirty="0" sz="1800" spc="-5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can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have</a:t>
            </a:r>
            <a:r>
              <a:rPr dirty="0" sz="1800" spc="-6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more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than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one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Operation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Manager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61132" y="676275"/>
            <a:ext cx="6164922" cy="550545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8834119" y="4017086"/>
            <a:ext cx="225806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0">
                <a:latin typeface="Calibri"/>
                <a:cs typeface="Calibri"/>
              </a:rPr>
              <a:t>You</a:t>
            </a:r>
            <a:r>
              <a:rPr dirty="0" sz="1800" spc="-5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can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have</a:t>
            </a:r>
            <a:r>
              <a:rPr dirty="0" sz="1800" spc="-6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more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than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Calibri"/>
                <a:cs typeface="Calibri"/>
              </a:rPr>
              <a:t>one</a:t>
            </a:r>
            <a:r>
              <a:rPr dirty="0" sz="1800" spc="-5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contact</a:t>
            </a:r>
            <a:r>
              <a:rPr dirty="0" sz="1800" spc="-5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displayed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48741" y="3059684"/>
            <a:ext cx="170370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libri"/>
                <a:cs typeface="Calibri"/>
              </a:rPr>
              <a:t>No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one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is</a:t>
            </a:r>
            <a:r>
              <a:rPr dirty="0" sz="1800" spc="-20">
                <a:latin typeface="Calibri"/>
                <a:cs typeface="Calibri"/>
              </a:rPr>
              <a:t> checked </a:t>
            </a:r>
            <a:r>
              <a:rPr dirty="0" sz="1800" spc="-10">
                <a:latin typeface="Calibri"/>
                <a:cs typeface="Calibri"/>
              </a:rPr>
              <a:t>initially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8741" y="3801567"/>
            <a:ext cx="192786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0">
                <a:latin typeface="Calibri"/>
                <a:cs typeface="Calibri"/>
              </a:rPr>
              <a:t>You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can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only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have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Calibri"/>
                <a:cs typeface="Calibri"/>
              </a:rPr>
              <a:t>one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Primary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Contact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80399" y="676275"/>
            <a:ext cx="5954976" cy="547687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8835008" y="3683889"/>
            <a:ext cx="285115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Primary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Contact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will </a:t>
            </a:r>
            <a:r>
              <a:rPr dirty="0" sz="1800" spc="-10">
                <a:latin typeface="Calibri"/>
                <a:cs typeface="Calibri"/>
              </a:rPr>
              <a:t>always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be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displayed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as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contact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370" y="224412"/>
            <a:ext cx="3706333" cy="222956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19205" y="2424291"/>
            <a:ext cx="3753589" cy="205703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514250" y="3866114"/>
            <a:ext cx="3210885" cy="1905933"/>
          </a:xfrm>
          <a:prstGeom prst="rect">
            <a:avLst/>
          </a:prstGeom>
        </p:spPr>
      </p:pic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919227" y="332622"/>
            <a:ext cx="6353810" cy="5868670"/>
            <a:chOff x="2919227" y="332622"/>
            <a:chExt cx="6353810" cy="586867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19227" y="332622"/>
              <a:ext cx="6353544" cy="5868512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8737854" y="3760470"/>
              <a:ext cx="361315" cy="332740"/>
            </a:xfrm>
            <a:custGeom>
              <a:avLst/>
              <a:gdLst/>
              <a:ahLst/>
              <a:cxnLst/>
              <a:rect l="l" t="t" r="r" b="b"/>
              <a:pathLst>
                <a:path w="361315" h="332739">
                  <a:moveTo>
                    <a:pt x="0" y="166115"/>
                  </a:moveTo>
                  <a:lnTo>
                    <a:pt x="6454" y="121972"/>
                  </a:lnTo>
                  <a:lnTo>
                    <a:pt x="24666" y="82295"/>
                  </a:lnTo>
                  <a:lnTo>
                    <a:pt x="52911" y="48672"/>
                  </a:lnTo>
                  <a:lnTo>
                    <a:pt x="89464" y="22690"/>
                  </a:lnTo>
                  <a:lnTo>
                    <a:pt x="132600" y="5937"/>
                  </a:lnTo>
                  <a:lnTo>
                    <a:pt x="180594" y="0"/>
                  </a:lnTo>
                  <a:lnTo>
                    <a:pt x="228587" y="5937"/>
                  </a:lnTo>
                  <a:lnTo>
                    <a:pt x="271723" y="22690"/>
                  </a:lnTo>
                  <a:lnTo>
                    <a:pt x="308276" y="48672"/>
                  </a:lnTo>
                  <a:lnTo>
                    <a:pt x="336521" y="82295"/>
                  </a:lnTo>
                  <a:lnTo>
                    <a:pt x="354733" y="121972"/>
                  </a:lnTo>
                  <a:lnTo>
                    <a:pt x="361188" y="166115"/>
                  </a:lnTo>
                  <a:lnTo>
                    <a:pt x="354733" y="210259"/>
                  </a:lnTo>
                  <a:lnTo>
                    <a:pt x="336521" y="249935"/>
                  </a:lnTo>
                  <a:lnTo>
                    <a:pt x="308276" y="283559"/>
                  </a:lnTo>
                  <a:lnTo>
                    <a:pt x="271723" y="309541"/>
                  </a:lnTo>
                  <a:lnTo>
                    <a:pt x="228587" y="326294"/>
                  </a:lnTo>
                  <a:lnTo>
                    <a:pt x="180594" y="332231"/>
                  </a:lnTo>
                  <a:lnTo>
                    <a:pt x="132600" y="326294"/>
                  </a:lnTo>
                  <a:lnTo>
                    <a:pt x="89464" y="309541"/>
                  </a:lnTo>
                  <a:lnTo>
                    <a:pt x="52911" y="283559"/>
                  </a:lnTo>
                  <a:lnTo>
                    <a:pt x="24666" y="249935"/>
                  </a:lnTo>
                  <a:lnTo>
                    <a:pt x="6454" y="210259"/>
                  </a:lnTo>
                  <a:lnTo>
                    <a:pt x="0" y="166115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 txBox="1"/>
          <p:nvPr/>
        </p:nvSpPr>
        <p:spPr>
          <a:xfrm>
            <a:off x="8754618" y="2794253"/>
            <a:ext cx="3406775" cy="20281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libri"/>
                <a:cs typeface="Calibri"/>
              </a:rPr>
              <a:t>No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trash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can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by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Operation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Manager. </a:t>
            </a:r>
            <a:r>
              <a:rPr dirty="0" sz="1800">
                <a:latin typeface="Calibri"/>
                <a:cs typeface="Calibri"/>
              </a:rPr>
              <a:t>They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must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be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removed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by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Salt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Lake.</a:t>
            </a:r>
            <a:endParaRPr sz="1800">
              <a:latin typeface="Calibri"/>
              <a:cs typeface="Calibri"/>
            </a:endParaRPr>
          </a:p>
          <a:p>
            <a:pPr marL="895350" marR="634365">
              <a:lnSpc>
                <a:spcPct val="100000"/>
              </a:lnSpc>
              <a:spcBef>
                <a:spcPts val="2190"/>
              </a:spcBef>
            </a:pP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-5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check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boxes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are </a:t>
            </a:r>
            <a:r>
              <a:rPr dirty="0" sz="1800">
                <a:latin typeface="Calibri"/>
                <a:cs typeface="Calibri"/>
              </a:rPr>
              <a:t>initially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greyed</a:t>
            </a:r>
            <a:r>
              <a:rPr dirty="0" sz="1800" spc="-50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out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-5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trash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can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deletes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user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0"/>
              <a:t>Agree</a:t>
            </a:r>
            <a:r>
              <a:rPr dirty="0" spc="-204"/>
              <a:t> </a:t>
            </a:r>
            <a:r>
              <a:rPr dirty="0"/>
              <a:t>to</a:t>
            </a:r>
            <a:r>
              <a:rPr dirty="0" spc="-200"/>
              <a:t> </a:t>
            </a:r>
            <a:r>
              <a:rPr dirty="0" spc="-55"/>
              <a:t>share</a:t>
            </a:r>
            <a:r>
              <a:rPr dirty="0" spc="-175"/>
              <a:t> </a:t>
            </a:r>
            <a:r>
              <a:rPr dirty="0" spc="-30"/>
              <a:t>your</a:t>
            </a:r>
            <a:r>
              <a:rPr dirty="0" spc="-200"/>
              <a:t> </a:t>
            </a:r>
            <a:r>
              <a:rPr dirty="0" spc="-65"/>
              <a:t>Contact</a:t>
            </a:r>
            <a:r>
              <a:rPr dirty="0" spc="-200"/>
              <a:t> </a:t>
            </a:r>
            <a:r>
              <a:rPr dirty="0" spc="-35"/>
              <a:t>Information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176324" y="1684502"/>
            <a:ext cx="8605520" cy="1382395"/>
          </a:xfrm>
          <a:prstGeom prst="rect">
            <a:avLst/>
          </a:prstGeom>
        </p:spPr>
        <p:txBody>
          <a:bodyPr wrap="square" lIns="0" tIns="160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Open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SMMS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or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return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Dashboard</a:t>
            </a:r>
            <a:r>
              <a:rPr dirty="0" sz="20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page.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48000"/>
              </a:lnSpc>
              <a:spcBef>
                <a:spcPts val="15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Menu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at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top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page,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click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“Settings”,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then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click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“User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Profile”.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Fill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out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Display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Name,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Phone,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Email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boxes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click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“Agree”.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180975" y="2443337"/>
            <a:ext cx="5744845" cy="2057400"/>
            <a:chOff x="3180975" y="2443337"/>
            <a:chExt cx="5744845" cy="20574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80975" y="2443337"/>
              <a:ext cx="5744313" cy="2057034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7042404" y="3512819"/>
              <a:ext cx="1229995" cy="547370"/>
            </a:xfrm>
            <a:custGeom>
              <a:avLst/>
              <a:gdLst/>
              <a:ahLst/>
              <a:cxnLst/>
              <a:rect l="l" t="t" r="r" b="b"/>
              <a:pathLst>
                <a:path w="1229995" h="547370">
                  <a:moveTo>
                    <a:pt x="1229868" y="0"/>
                  </a:moveTo>
                  <a:lnTo>
                    <a:pt x="0" y="0"/>
                  </a:lnTo>
                  <a:lnTo>
                    <a:pt x="0" y="547115"/>
                  </a:lnTo>
                  <a:lnTo>
                    <a:pt x="1229868" y="547115"/>
                  </a:lnTo>
                  <a:lnTo>
                    <a:pt x="12298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 txBox="1"/>
          <p:nvPr/>
        </p:nvSpPr>
        <p:spPr>
          <a:xfrm>
            <a:off x="9212960" y="2985896"/>
            <a:ext cx="2734945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libri"/>
                <a:cs typeface="Calibri"/>
              </a:rPr>
              <a:t>User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Profile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only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shows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after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they</a:t>
            </a:r>
            <a:r>
              <a:rPr dirty="0" sz="1800" spc="-5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have</a:t>
            </a:r>
            <a:r>
              <a:rPr dirty="0" sz="1800" spc="-5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been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entered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as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person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with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access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19450" y="1275983"/>
            <a:ext cx="5676900" cy="432508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659079" y="1062990"/>
            <a:ext cx="239712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libri"/>
                <a:cs typeface="Calibri"/>
              </a:rPr>
              <a:t>First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name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and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Last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Initial indicates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they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have</a:t>
            </a:r>
            <a:r>
              <a:rPr dirty="0" sz="1800" spc="-5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not </a:t>
            </a:r>
            <a:r>
              <a:rPr dirty="0" sz="1800">
                <a:latin typeface="Calibri"/>
                <a:cs typeface="Calibri"/>
              </a:rPr>
              <a:t>filled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out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and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agreed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to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this</a:t>
            </a:r>
            <a:r>
              <a:rPr dirty="0" sz="1800" spc="-25">
                <a:latin typeface="Calibri"/>
                <a:cs typeface="Calibri"/>
              </a:rPr>
              <a:t> yet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33348" y="1161300"/>
            <a:ext cx="5868145" cy="4535398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70"/>
              <a:t>Delegation</a:t>
            </a:r>
            <a:r>
              <a:rPr dirty="0" spc="-175"/>
              <a:t> </a:t>
            </a:r>
            <a:r>
              <a:rPr dirty="0"/>
              <a:t>at</a:t>
            </a:r>
            <a:r>
              <a:rPr dirty="0" spc="-170"/>
              <a:t> </a:t>
            </a:r>
            <a:r>
              <a:rPr dirty="0" spc="-65"/>
              <a:t>Operations</a:t>
            </a:r>
            <a:r>
              <a:rPr dirty="0" spc="-185"/>
              <a:t> </a:t>
            </a:r>
            <a:r>
              <a:rPr dirty="0" spc="-10"/>
              <a:t>Summary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176324" y="1803526"/>
            <a:ext cx="8229600" cy="378460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First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thing</a:t>
            </a:r>
            <a:r>
              <a:rPr dirty="0" sz="20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you</a:t>
            </a:r>
            <a:r>
              <a:rPr dirty="0" sz="2000" spc="-7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train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them</a:t>
            </a:r>
            <a:r>
              <a:rPr dirty="0" sz="20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endParaRPr sz="2000">
              <a:latin typeface="Calibri"/>
              <a:cs typeface="Calibri"/>
            </a:endParaRPr>
          </a:p>
          <a:p>
            <a:pPr marL="305435" indent="-183515">
              <a:lnSpc>
                <a:spcPct val="100000"/>
              </a:lnSpc>
              <a:spcBef>
                <a:spcPts val="204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dirty="0" sz="1800" spc="-10">
                <a:solidFill>
                  <a:srgbClr val="404040"/>
                </a:solidFill>
                <a:latin typeface="Calibri"/>
                <a:cs typeface="Calibri"/>
              </a:rPr>
              <a:t>Operation</a:t>
            </a:r>
            <a:r>
              <a:rPr dirty="0" sz="18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Details</a:t>
            </a:r>
            <a:r>
              <a:rPr dirty="0" sz="18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not</a:t>
            </a:r>
            <a:r>
              <a:rPr dirty="0" sz="18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showing</a:t>
            </a:r>
            <a:r>
              <a:rPr dirty="0" sz="18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Calibri"/>
                <a:cs typeface="Calibri"/>
              </a:rPr>
              <a:t>correctly</a:t>
            </a:r>
            <a:endParaRPr sz="1800">
              <a:latin typeface="Calibri"/>
              <a:cs typeface="Calibri"/>
            </a:endParaRPr>
          </a:p>
          <a:p>
            <a:pPr marL="305435" indent="-183515">
              <a:lnSpc>
                <a:spcPct val="100000"/>
              </a:lnSpc>
              <a:spcBef>
                <a:spcPts val="384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Opportunity</a:t>
            </a:r>
            <a:r>
              <a:rPr dirty="0" sz="18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website</a:t>
            </a:r>
            <a:r>
              <a:rPr dirty="0" sz="18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not</a:t>
            </a:r>
            <a:r>
              <a:rPr dirty="0" sz="18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showing</a:t>
            </a:r>
            <a:r>
              <a:rPr dirty="0" sz="18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18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contact</a:t>
            </a:r>
            <a:r>
              <a:rPr dirty="0" sz="18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or</a:t>
            </a:r>
            <a:r>
              <a:rPr dirty="0" sz="18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not</a:t>
            </a:r>
            <a:r>
              <a:rPr dirty="0" sz="18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showing</a:t>
            </a:r>
            <a:r>
              <a:rPr dirty="0" sz="18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correct</a:t>
            </a:r>
            <a:r>
              <a:rPr dirty="0" sz="18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Calibri"/>
                <a:cs typeface="Calibri"/>
              </a:rPr>
              <a:t>contact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Three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steps</a:t>
            </a:r>
            <a:r>
              <a:rPr dirty="0" sz="20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do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it</a:t>
            </a:r>
            <a:endParaRPr sz="2000">
              <a:latin typeface="Calibri"/>
              <a:cs typeface="Calibri"/>
            </a:endParaRPr>
          </a:p>
          <a:p>
            <a:pPr marL="305435" indent="-183515">
              <a:lnSpc>
                <a:spcPct val="100000"/>
              </a:lnSpc>
              <a:spcBef>
                <a:spcPts val="190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General</a:t>
            </a:r>
            <a:r>
              <a:rPr dirty="0" sz="1800" spc="-8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Contact</a:t>
            </a:r>
            <a:r>
              <a:rPr dirty="0" sz="1800" spc="-8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Calibri"/>
                <a:cs typeface="Calibri"/>
              </a:rPr>
              <a:t>Information</a:t>
            </a:r>
            <a:endParaRPr sz="1800">
              <a:latin typeface="Calibri"/>
              <a:cs typeface="Calibri"/>
            </a:endParaRPr>
          </a:p>
          <a:p>
            <a:pPr marL="305435" indent="-183515">
              <a:lnSpc>
                <a:spcPct val="100000"/>
              </a:lnSpc>
              <a:spcBef>
                <a:spcPts val="385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Adding</a:t>
            </a:r>
            <a:r>
              <a:rPr dirty="0" sz="18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Calibri"/>
                <a:cs typeface="Calibri"/>
              </a:rPr>
              <a:t>Users</a:t>
            </a:r>
            <a:endParaRPr sz="1800">
              <a:latin typeface="Calibri"/>
              <a:cs typeface="Calibri"/>
            </a:endParaRPr>
          </a:p>
          <a:p>
            <a:pPr marL="305435" indent="-183515">
              <a:lnSpc>
                <a:spcPct val="100000"/>
              </a:lnSpc>
              <a:spcBef>
                <a:spcPts val="385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Agree</a:t>
            </a:r>
            <a:r>
              <a:rPr dirty="0" sz="18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18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share</a:t>
            </a:r>
            <a:r>
              <a:rPr dirty="0" sz="18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404040"/>
                </a:solidFill>
                <a:latin typeface="Calibri"/>
                <a:cs typeface="Calibri"/>
              </a:rPr>
              <a:t>Contact</a:t>
            </a:r>
            <a:r>
              <a:rPr dirty="0" sz="18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404040"/>
                </a:solidFill>
                <a:latin typeface="Calibri"/>
                <a:cs typeface="Calibri"/>
              </a:rPr>
              <a:t>Information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Can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be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done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20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2000" spc="-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Phone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Can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be</a:t>
            </a:r>
            <a:r>
              <a:rPr dirty="0" sz="20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done</a:t>
            </a:r>
            <a:r>
              <a:rPr dirty="0" sz="20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simultaneously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Then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train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them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20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Approval,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Early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Release,</a:t>
            </a:r>
            <a:r>
              <a:rPr dirty="0" sz="20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Extensions,</a:t>
            </a:r>
            <a:r>
              <a:rPr dirty="0" sz="20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dirty="0" sz="20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List</a:t>
            </a:r>
            <a:r>
              <a:rPr dirty="0" sz="20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dirty="0" sz="20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404040"/>
                </a:solidFill>
                <a:latin typeface="Calibri"/>
                <a:cs typeface="Calibri"/>
              </a:rPr>
              <a:t>Missionaries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5"/>
              <a:t>Overview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1325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/>
              <a:t>Update</a:t>
            </a:r>
            <a:r>
              <a:rPr dirty="0" spc="-70"/>
              <a:t> </a:t>
            </a:r>
            <a:r>
              <a:rPr dirty="0"/>
              <a:t>the</a:t>
            </a:r>
            <a:r>
              <a:rPr dirty="0" spc="-50"/>
              <a:t> </a:t>
            </a:r>
            <a:r>
              <a:rPr dirty="0" spc="-10"/>
              <a:t>General</a:t>
            </a:r>
            <a:r>
              <a:rPr dirty="0" spc="-55"/>
              <a:t> </a:t>
            </a:r>
            <a:r>
              <a:rPr dirty="0"/>
              <a:t>Contact</a:t>
            </a:r>
            <a:r>
              <a:rPr dirty="0" spc="-55"/>
              <a:t> </a:t>
            </a:r>
            <a:r>
              <a:rPr dirty="0" spc="-10"/>
              <a:t>Information</a:t>
            </a:r>
          </a:p>
          <a:p>
            <a:pPr marL="305435" indent="-183515">
              <a:lnSpc>
                <a:spcPct val="100000"/>
              </a:lnSpc>
              <a:spcBef>
                <a:spcPts val="190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dirty="0" sz="1800"/>
              <a:t>This</a:t>
            </a:r>
            <a:r>
              <a:rPr dirty="0" sz="1800" spc="-40"/>
              <a:t> </a:t>
            </a:r>
            <a:r>
              <a:rPr dirty="0" sz="1800"/>
              <a:t>is</a:t>
            </a:r>
            <a:r>
              <a:rPr dirty="0" sz="1800" spc="-40"/>
              <a:t> </a:t>
            </a:r>
            <a:r>
              <a:rPr dirty="0" sz="1800"/>
              <a:t>how</a:t>
            </a:r>
            <a:r>
              <a:rPr dirty="0" sz="1800" spc="-20"/>
              <a:t> </a:t>
            </a:r>
            <a:r>
              <a:rPr dirty="0" sz="1800"/>
              <a:t>to</a:t>
            </a:r>
            <a:r>
              <a:rPr dirty="0" sz="1800" spc="-40"/>
              <a:t> </a:t>
            </a:r>
            <a:r>
              <a:rPr dirty="0" sz="1800"/>
              <a:t>set</a:t>
            </a:r>
            <a:r>
              <a:rPr dirty="0" sz="1800" spc="-45"/>
              <a:t> </a:t>
            </a:r>
            <a:r>
              <a:rPr dirty="0" sz="1800"/>
              <a:t>up</a:t>
            </a:r>
            <a:r>
              <a:rPr dirty="0" sz="1800" spc="-35"/>
              <a:t> </a:t>
            </a:r>
            <a:r>
              <a:rPr dirty="0" sz="1800"/>
              <a:t>the</a:t>
            </a:r>
            <a:r>
              <a:rPr dirty="0" sz="1800" spc="-20"/>
              <a:t> </a:t>
            </a:r>
            <a:r>
              <a:rPr dirty="0" sz="1800" spc="-10"/>
              <a:t>system</a:t>
            </a:r>
            <a:r>
              <a:rPr dirty="0" sz="1800" spc="-45"/>
              <a:t> </a:t>
            </a:r>
            <a:r>
              <a:rPr dirty="0" sz="1800"/>
              <a:t>to</a:t>
            </a:r>
            <a:r>
              <a:rPr dirty="0" sz="1800" spc="-40"/>
              <a:t> </a:t>
            </a:r>
            <a:r>
              <a:rPr dirty="0" sz="1800"/>
              <a:t>show</a:t>
            </a:r>
            <a:r>
              <a:rPr dirty="0" sz="1800" spc="-30"/>
              <a:t> </a:t>
            </a:r>
            <a:r>
              <a:rPr dirty="0" sz="1800"/>
              <a:t>who</a:t>
            </a:r>
            <a:r>
              <a:rPr dirty="0" sz="1800" spc="-25"/>
              <a:t> </a:t>
            </a:r>
            <a:r>
              <a:rPr dirty="0" sz="1800"/>
              <a:t>to</a:t>
            </a:r>
            <a:r>
              <a:rPr dirty="0" sz="1800" spc="-40"/>
              <a:t> </a:t>
            </a:r>
            <a:r>
              <a:rPr dirty="0" sz="1800"/>
              <a:t>contact</a:t>
            </a:r>
            <a:r>
              <a:rPr dirty="0" sz="1800" spc="-35"/>
              <a:t> </a:t>
            </a:r>
            <a:r>
              <a:rPr dirty="0" sz="1800"/>
              <a:t>about</a:t>
            </a:r>
            <a:r>
              <a:rPr dirty="0" sz="1800" spc="-30"/>
              <a:t> </a:t>
            </a:r>
            <a:r>
              <a:rPr dirty="0" sz="1800"/>
              <a:t>the</a:t>
            </a:r>
            <a:r>
              <a:rPr dirty="0" sz="1800" spc="-20"/>
              <a:t> </a:t>
            </a:r>
            <a:r>
              <a:rPr dirty="0" sz="1800" spc="-10"/>
              <a:t>operation</a:t>
            </a:r>
            <a:endParaRPr sz="1800"/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/>
              <a:t>Add</a:t>
            </a:r>
            <a:r>
              <a:rPr dirty="0" spc="-70"/>
              <a:t> </a:t>
            </a:r>
            <a:r>
              <a:rPr dirty="0"/>
              <a:t>SMMS</a:t>
            </a:r>
            <a:r>
              <a:rPr dirty="0" spc="-50"/>
              <a:t> </a:t>
            </a:r>
            <a:r>
              <a:rPr dirty="0"/>
              <a:t>users</a:t>
            </a:r>
            <a:r>
              <a:rPr dirty="0" spc="-30"/>
              <a:t> </a:t>
            </a:r>
            <a:r>
              <a:rPr dirty="0"/>
              <a:t>for</a:t>
            </a:r>
            <a:r>
              <a:rPr dirty="0" spc="-70"/>
              <a:t> </a:t>
            </a:r>
            <a:r>
              <a:rPr dirty="0"/>
              <a:t>the</a:t>
            </a:r>
            <a:r>
              <a:rPr dirty="0" spc="-50"/>
              <a:t> </a:t>
            </a:r>
            <a:r>
              <a:rPr dirty="0" spc="-10"/>
              <a:t>Operation</a:t>
            </a:r>
          </a:p>
          <a:p>
            <a:pPr marL="305435" indent="-183515">
              <a:lnSpc>
                <a:spcPct val="100000"/>
              </a:lnSpc>
              <a:spcBef>
                <a:spcPts val="204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dirty="0" sz="1800"/>
              <a:t>Set</a:t>
            </a:r>
            <a:r>
              <a:rPr dirty="0" sz="1800" spc="-40"/>
              <a:t> </a:t>
            </a:r>
            <a:r>
              <a:rPr dirty="0" sz="1800"/>
              <a:t>up</a:t>
            </a:r>
            <a:r>
              <a:rPr dirty="0" sz="1800" spc="-25"/>
              <a:t> </a:t>
            </a:r>
            <a:r>
              <a:rPr dirty="0" sz="1800"/>
              <a:t>the</a:t>
            </a:r>
            <a:r>
              <a:rPr dirty="0" sz="1800" spc="-20"/>
              <a:t> </a:t>
            </a:r>
            <a:r>
              <a:rPr dirty="0" sz="1800" spc="-10"/>
              <a:t>system</a:t>
            </a:r>
            <a:r>
              <a:rPr dirty="0" sz="1800" spc="-45"/>
              <a:t> </a:t>
            </a:r>
            <a:r>
              <a:rPr dirty="0" sz="1800"/>
              <a:t>for</a:t>
            </a:r>
            <a:r>
              <a:rPr dirty="0" sz="1800" spc="-35"/>
              <a:t> </a:t>
            </a:r>
            <a:r>
              <a:rPr dirty="0" sz="1800"/>
              <a:t>others</a:t>
            </a:r>
            <a:r>
              <a:rPr dirty="0" sz="1800" spc="-25"/>
              <a:t> </a:t>
            </a:r>
            <a:r>
              <a:rPr dirty="0" sz="1800"/>
              <a:t>you</a:t>
            </a:r>
            <a:r>
              <a:rPr dirty="0" sz="1800" spc="-40"/>
              <a:t> </a:t>
            </a:r>
            <a:r>
              <a:rPr dirty="0" sz="1800"/>
              <a:t>permit</a:t>
            </a:r>
            <a:r>
              <a:rPr dirty="0" sz="1800" spc="-35"/>
              <a:t> </a:t>
            </a:r>
            <a:r>
              <a:rPr dirty="0" sz="1800"/>
              <a:t>to</a:t>
            </a:r>
            <a:r>
              <a:rPr dirty="0" sz="1800" spc="-40"/>
              <a:t> </a:t>
            </a:r>
            <a:r>
              <a:rPr dirty="0" sz="1800"/>
              <a:t>see</a:t>
            </a:r>
            <a:r>
              <a:rPr dirty="0" sz="1800" spc="-35"/>
              <a:t> </a:t>
            </a:r>
            <a:r>
              <a:rPr dirty="0" sz="1800"/>
              <a:t>and</a:t>
            </a:r>
            <a:r>
              <a:rPr dirty="0" sz="1800" spc="-35"/>
              <a:t> </a:t>
            </a:r>
            <a:r>
              <a:rPr dirty="0" sz="1800"/>
              <a:t>change</a:t>
            </a:r>
            <a:r>
              <a:rPr dirty="0" sz="1800" spc="-25"/>
              <a:t> </a:t>
            </a:r>
            <a:r>
              <a:rPr dirty="0" sz="1800"/>
              <a:t>the</a:t>
            </a:r>
            <a:r>
              <a:rPr dirty="0" sz="1800" spc="-20"/>
              <a:t> </a:t>
            </a:r>
            <a:r>
              <a:rPr dirty="0" sz="1800" spc="-10"/>
              <a:t>operation</a:t>
            </a:r>
            <a:r>
              <a:rPr dirty="0" sz="1800" spc="-30"/>
              <a:t> </a:t>
            </a:r>
            <a:r>
              <a:rPr dirty="0" sz="1800"/>
              <a:t>data</a:t>
            </a:r>
            <a:r>
              <a:rPr dirty="0" sz="1800" spc="-40"/>
              <a:t> </a:t>
            </a:r>
            <a:r>
              <a:rPr dirty="0" sz="1800"/>
              <a:t>in</a:t>
            </a:r>
            <a:r>
              <a:rPr dirty="0" sz="1800" spc="-25"/>
              <a:t> </a:t>
            </a:r>
            <a:r>
              <a:rPr dirty="0" sz="1800" spc="-20"/>
              <a:t>SMMS</a:t>
            </a:r>
            <a:endParaRPr sz="1800"/>
          </a:p>
          <a:p>
            <a:pPr lvl="1" marL="485140" indent="-180340">
              <a:lnSpc>
                <a:spcPct val="100000"/>
              </a:lnSpc>
              <a:spcBef>
                <a:spcPts val="459"/>
              </a:spcBef>
              <a:buClr>
                <a:srgbClr val="E38312"/>
              </a:buClr>
              <a:buChar char="◦"/>
              <a:tabLst>
                <a:tab pos="485140" algn="l"/>
              </a:tabLst>
            </a:pP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“Primary</a:t>
            </a:r>
            <a:r>
              <a:rPr dirty="0" sz="14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Contact”</a:t>
            </a:r>
            <a:r>
              <a:rPr dirty="0" sz="14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dirty="0" sz="1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404040"/>
                </a:solidFill>
                <a:latin typeface="Calibri"/>
                <a:cs typeface="Calibri"/>
              </a:rPr>
              <a:t>“Display</a:t>
            </a:r>
            <a:r>
              <a:rPr dirty="0" sz="14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as</a:t>
            </a:r>
            <a:r>
              <a:rPr dirty="0" sz="1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Contact”</a:t>
            </a:r>
            <a:r>
              <a:rPr dirty="0" sz="14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404040"/>
                </a:solidFill>
                <a:latin typeface="Calibri"/>
                <a:cs typeface="Calibri"/>
              </a:rPr>
              <a:t>boxes</a:t>
            </a:r>
            <a:r>
              <a:rPr dirty="0" sz="14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will</a:t>
            </a:r>
            <a:r>
              <a:rPr dirty="0" sz="1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be</a:t>
            </a:r>
            <a:r>
              <a:rPr dirty="0" sz="14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404040"/>
                </a:solidFill>
                <a:latin typeface="Calibri"/>
                <a:cs typeface="Calibri"/>
              </a:rPr>
              <a:t>grayed</a:t>
            </a:r>
            <a:r>
              <a:rPr dirty="0" sz="14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until</a:t>
            </a:r>
            <a:r>
              <a:rPr dirty="0" sz="14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user</a:t>
            </a:r>
            <a:r>
              <a:rPr dirty="0" sz="14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agrees</a:t>
            </a:r>
            <a:r>
              <a:rPr dirty="0" sz="14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1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share</a:t>
            </a:r>
            <a:r>
              <a:rPr dirty="0" sz="1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contact</a:t>
            </a:r>
            <a:r>
              <a:rPr dirty="0" sz="1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404040"/>
                </a:solidFill>
                <a:latin typeface="Calibri"/>
                <a:cs typeface="Calibri"/>
              </a:rPr>
              <a:t>information.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/>
              <a:t>Agree</a:t>
            </a:r>
            <a:r>
              <a:rPr dirty="0" spc="-70"/>
              <a:t> </a:t>
            </a:r>
            <a:r>
              <a:rPr dirty="0"/>
              <a:t>to</a:t>
            </a:r>
            <a:r>
              <a:rPr dirty="0" spc="-55"/>
              <a:t> </a:t>
            </a:r>
            <a:r>
              <a:rPr dirty="0"/>
              <a:t>share</a:t>
            </a:r>
            <a:r>
              <a:rPr dirty="0" spc="-50"/>
              <a:t> </a:t>
            </a:r>
            <a:r>
              <a:rPr dirty="0"/>
              <a:t>your</a:t>
            </a:r>
            <a:r>
              <a:rPr dirty="0" spc="-75"/>
              <a:t> </a:t>
            </a:r>
            <a:r>
              <a:rPr dirty="0"/>
              <a:t>Contact</a:t>
            </a:r>
            <a:r>
              <a:rPr dirty="0" spc="-55"/>
              <a:t> </a:t>
            </a:r>
            <a:r>
              <a:rPr dirty="0" spc="-10"/>
              <a:t>Information</a:t>
            </a:r>
          </a:p>
          <a:p>
            <a:pPr marL="305435" indent="-183515">
              <a:lnSpc>
                <a:spcPts val="2055"/>
              </a:lnSpc>
              <a:spcBef>
                <a:spcPts val="200"/>
              </a:spcBef>
              <a:buClr>
                <a:srgbClr val="E38312"/>
              </a:buClr>
              <a:buChar char="◦"/>
              <a:tabLst>
                <a:tab pos="305435" algn="l"/>
              </a:tabLst>
            </a:pPr>
            <a:r>
              <a:rPr dirty="0" sz="1800"/>
              <a:t>How</a:t>
            </a:r>
            <a:r>
              <a:rPr dirty="0" sz="1800" spc="-10"/>
              <a:t> </a:t>
            </a:r>
            <a:r>
              <a:rPr dirty="0" sz="1800"/>
              <a:t>a</a:t>
            </a:r>
            <a:r>
              <a:rPr dirty="0" sz="1800" spc="-20"/>
              <a:t> </a:t>
            </a:r>
            <a:r>
              <a:rPr dirty="0" sz="1800"/>
              <a:t>user</a:t>
            </a:r>
            <a:r>
              <a:rPr dirty="0" sz="1800" spc="-25"/>
              <a:t> </a:t>
            </a:r>
            <a:r>
              <a:rPr dirty="0" sz="1800"/>
              <a:t>agrees</a:t>
            </a:r>
            <a:r>
              <a:rPr dirty="0" sz="1800" spc="-15"/>
              <a:t> </a:t>
            </a:r>
            <a:r>
              <a:rPr dirty="0" sz="1800"/>
              <a:t>to</a:t>
            </a:r>
            <a:r>
              <a:rPr dirty="0" sz="1800" spc="-30"/>
              <a:t> </a:t>
            </a:r>
            <a:r>
              <a:rPr dirty="0" sz="1800"/>
              <a:t>share</a:t>
            </a:r>
            <a:r>
              <a:rPr dirty="0" sz="1800" spc="-20"/>
              <a:t> </a:t>
            </a:r>
            <a:r>
              <a:rPr dirty="0" sz="1800"/>
              <a:t>their</a:t>
            </a:r>
            <a:r>
              <a:rPr dirty="0" sz="1800" spc="-20"/>
              <a:t> </a:t>
            </a:r>
            <a:r>
              <a:rPr dirty="0" sz="1800"/>
              <a:t>contact</a:t>
            </a:r>
            <a:r>
              <a:rPr dirty="0" sz="1800" spc="-20"/>
              <a:t> </a:t>
            </a:r>
            <a:r>
              <a:rPr dirty="0" sz="1800" spc="-10"/>
              <a:t>information </a:t>
            </a:r>
            <a:r>
              <a:rPr dirty="0" sz="1800"/>
              <a:t>in</a:t>
            </a:r>
            <a:r>
              <a:rPr dirty="0" sz="1800" spc="-15"/>
              <a:t> </a:t>
            </a:r>
            <a:r>
              <a:rPr dirty="0" sz="1800"/>
              <a:t>SMMS</a:t>
            </a:r>
            <a:r>
              <a:rPr dirty="0" sz="1800" spc="-25"/>
              <a:t> </a:t>
            </a:r>
            <a:r>
              <a:rPr dirty="0" sz="1800"/>
              <a:t>so</a:t>
            </a:r>
            <a:r>
              <a:rPr dirty="0" sz="1800" spc="-30"/>
              <a:t> </a:t>
            </a:r>
            <a:r>
              <a:rPr dirty="0" sz="1800"/>
              <a:t>it</a:t>
            </a:r>
            <a:r>
              <a:rPr dirty="0" sz="1800" spc="-20"/>
              <a:t> </a:t>
            </a:r>
            <a:r>
              <a:rPr dirty="0" sz="1800"/>
              <a:t>will</a:t>
            </a:r>
            <a:r>
              <a:rPr dirty="0" sz="1800" spc="-20"/>
              <a:t> </a:t>
            </a:r>
            <a:r>
              <a:rPr dirty="0" sz="1800"/>
              <a:t>show</a:t>
            </a:r>
            <a:r>
              <a:rPr dirty="0" sz="1800" spc="-20"/>
              <a:t> </a:t>
            </a:r>
            <a:r>
              <a:rPr dirty="0" sz="1800"/>
              <a:t>on</a:t>
            </a:r>
            <a:r>
              <a:rPr dirty="0" sz="1800" spc="-10"/>
              <a:t> </a:t>
            </a:r>
            <a:r>
              <a:rPr dirty="0" sz="1800"/>
              <a:t>the</a:t>
            </a:r>
            <a:r>
              <a:rPr dirty="0" sz="1800" spc="-25"/>
              <a:t> </a:t>
            </a:r>
            <a:r>
              <a:rPr dirty="0" sz="1800"/>
              <a:t>SMW</a:t>
            </a:r>
            <a:r>
              <a:rPr dirty="0" sz="1800" spc="-20"/>
              <a:t> </a:t>
            </a:r>
            <a:r>
              <a:rPr dirty="0" sz="1800" spc="-10"/>
              <a:t>opportunity</a:t>
            </a:r>
            <a:endParaRPr sz="1800"/>
          </a:p>
          <a:p>
            <a:pPr marL="304800">
              <a:lnSpc>
                <a:spcPts val="2055"/>
              </a:lnSpc>
            </a:pPr>
            <a:r>
              <a:rPr dirty="0" sz="1800" spc="-10"/>
              <a:t>postings</a:t>
            </a:r>
            <a:endParaRPr sz="1800"/>
          </a:p>
          <a:p>
            <a:pPr lvl="1" marL="485140" indent="-180340">
              <a:lnSpc>
                <a:spcPct val="100000"/>
              </a:lnSpc>
              <a:spcBef>
                <a:spcPts val="459"/>
              </a:spcBef>
              <a:buClr>
                <a:srgbClr val="E38312"/>
              </a:buClr>
              <a:buChar char="◦"/>
              <a:tabLst>
                <a:tab pos="485140" algn="l"/>
              </a:tabLst>
            </a:pP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This</a:t>
            </a:r>
            <a:r>
              <a:rPr dirty="0" sz="1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step</a:t>
            </a:r>
            <a:r>
              <a:rPr dirty="0" sz="14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dirty="0" sz="14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404040"/>
                </a:solidFill>
                <a:latin typeface="Calibri"/>
                <a:cs typeface="Calibri"/>
              </a:rPr>
              <a:t>required</a:t>
            </a:r>
            <a:r>
              <a:rPr dirty="0" sz="14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14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have</a:t>
            </a:r>
            <a:r>
              <a:rPr dirty="0" sz="14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contact</a:t>
            </a:r>
            <a:r>
              <a:rPr dirty="0" sz="14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404040"/>
                </a:solidFill>
                <a:latin typeface="Calibri"/>
                <a:cs typeface="Calibri"/>
              </a:rPr>
              <a:t>information</a:t>
            </a:r>
            <a:r>
              <a:rPr dirty="0" sz="14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404040"/>
                </a:solidFill>
                <a:latin typeface="Calibri"/>
                <a:cs typeface="Calibri"/>
              </a:rPr>
              <a:t>displayed</a:t>
            </a:r>
            <a:r>
              <a:rPr dirty="0" sz="14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14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4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Senior</a:t>
            </a:r>
            <a:r>
              <a:rPr dirty="0" sz="14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>
                <a:solidFill>
                  <a:srgbClr val="404040"/>
                </a:solidFill>
                <a:latin typeface="Calibri"/>
                <a:cs typeface="Calibri"/>
              </a:rPr>
              <a:t>Missionary</a:t>
            </a:r>
            <a:r>
              <a:rPr dirty="0" sz="14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400" spc="-10">
                <a:solidFill>
                  <a:srgbClr val="404040"/>
                </a:solidFill>
                <a:latin typeface="Calibri"/>
                <a:cs typeface="Calibri"/>
              </a:rPr>
              <a:t>Website.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5"/>
              <a:t>Update</a:t>
            </a:r>
            <a:r>
              <a:rPr dirty="0" spc="-190"/>
              <a:t> </a:t>
            </a:r>
            <a:r>
              <a:rPr dirty="0"/>
              <a:t>the</a:t>
            </a:r>
            <a:r>
              <a:rPr dirty="0" spc="-185"/>
              <a:t> </a:t>
            </a:r>
            <a:r>
              <a:rPr dirty="0" spc="-65"/>
              <a:t>General</a:t>
            </a:r>
            <a:r>
              <a:rPr dirty="0" spc="-200"/>
              <a:t> </a:t>
            </a:r>
            <a:r>
              <a:rPr dirty="0" spc="-65"/>
              <a:t>Contact</a:t>
            </a:r>
            <a:r>
              <a:rPr dirty="0" spc="-200"/>
              <a:t> </a:t>
            </a:r>
            <a:r>
              <a:rPr dirty="0" spc="-30"/>
              <a:t>Information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60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65"/>
              </a:spcBef>
            </a:pPr>
            <a:r>
              <a:rPr dirty="0"/>
              <a:t>Open</a:t>
            </a:r>
            <a:r>
              <a:rPr dirty="0" spc="-55"/>
              <a:t> </a:t>
            </a:r>
            <a:r>
              <a:rPr dirty="0"/>
              <a:t>SMMS</a:t>
            </a:r>
            <a:r>
              <a:rPr dirty="0" spc="-45"/>
              <a:t> </a:t>
            </a:r>
            <a:r>
              <a:rPr dirty="0"/>
              <a:t>or</a:t>
            </a:r>
            <a:r>
              <a:rPr dirty="0" spc="-35"/>
              <a:t> </a:t>
            </a:r>
            <a:r>
              <a:rPr dirty="0"/>
              <a:t>return</a:t>
            </a:r>
            <a:r>
              <a:rPr dirty="0" spc="-35"/>
              <a:t> </a:t>
            </a:r>
            <a:r>
              <a:rPr dirty="0"/>
              <a:t>to</a:t>
            </a:r>
            <a:r>
              <a:rPr dirty="0" spc="-35"/>
              <a:t> </a:t>
            </a:r>
            <a:r>
              <a:rPr dirty="0"/>
              <a:t>the</a:t>
            </a:r>
            <a:r>
              <a:rPr dirty="0" spc="-35"/>
              <a:t> </a:t>
            </a:r>
            <a:r>
              <a:rPr dirty="0"/>
              <a:t>Dashboard</a:t>
            </a:r>
            <a:r>
              <a:rPr dirty="0" spc="-65"/>
              <a:t> </a:t>
            </a:r>
            <a:r>
              <a:rPr dirty="0" spc="-10"/>
              <a:t>page.</a:t>
            </a:r>
          </a:p>
          <a:p>
            <a:pPr marL="12700" marR="227329">
              <a:lnSpc>
                <a:spcPct val="148000"/>
              </a:lnSpc>
              <a:spcBef>
                <a:spcPts val="15"/>
              </a:spcBef>
            </a:pPr>
            <a:r>
              <a:rPr dirty="0"/>
              <a:t>On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20"/>
              <a:t> </a:t>
            </a:r>
            <a:r>
              <a:rPr dirty="0"/>
              <a:t>Menu</a:t>
            </a:r>
            <a:r>
              <a:rPr dirty="0" spc="-25"/>
              <a:t> </a:t>
            </a:r>
            <a:r>
              <a:rPr dirty="0"/>
              <a:t>at</a:t>
            </a:r>
            <a:r>
              <a:rPr dirty="0" spc="-20"/>
              <a:t> </a:t>
            </a:r>
            <a:r>
              <a:rPr dirty="0"/>
              <a:t>the</a:t>
            </a:r>
            <a:r>
              <a:rPr dirty="0" spc="-25"/>
              <a:t> </a:t>
            </a:r>
            <a:r>
              <a:rPr dirty="0"/>
              <a:t>top</a:t>
            </a:r>
            <a:r>
              <a:rPr dirty="0" spc="-20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the</a:t>
            </a:r>
            <a:r>
              <a:rPr dirty="0" spc="-25"/>
              <a:t> </a:t>
            </a:r>
            <a:r>
              <a:rPr dirty="0"/>
              <a:t>page,</a:t>
            </a:r>
            <a:r>
              <a:rPr dirty="0" spc="-45"/>
              <a:t> </a:t>
            </a:r>
            <a:r>
              <a:rPr dirty="0"/>
              <a:t>click</a:t>
            </a:r>
            <a:r>
              <a:rPr dirty="0" spc="-15"/>
              <a:t> </a:t>
            </a:r>
            <a:r>
              <a:rPr dirty="0"/>
              <a:t>on</a:t>
            </a:r>
            <a:r>
              <a:rPr dirty="0" spc="-40"/>
              <a:t> </a:t>
            </a:r>
            <a:r>
              <a:rPr dirty="0" spc="-10"/>
              <a:t>“Operations”</a:t>
            </a:r>
            <a:r>
              <a:rPr dirty="0" spc="-30"/>
              <a:t> </a:t>
            </a:r>
            <a:r>
              <a:rPr dirty="0"/>
              <a:t>to</a:t>
            </a:r>
            <a:r>
              <a:rPr dirty="0" spc="-30"/>
              <a:t> </a:t>
            </a:r>
            <a:r>
              <a:rPr dirty="0"/>
              <a:t>see</a:t>
            </a:r>
            <a:r>
              <a:rPr dirty="0" spc="-20"/>
              <a:t> </a:t>
            </a:r>
            <a:r>
              <a:rPr dirty="0"/>
              <a:t>a</a:t>
            </a:r>
            <a:r>
              <a:rPr dirty="0" spc="-20"/>
              <a:t> </a:t>
            </a:r>
            <a:r>
              <a:rPr dirty="0"/>
              <a:t>list</a:t>
            </a:r>
            <a:r>
              <a:rPr dirty="0" spc="-15"/>
              <a:t> </a:t>
            </a:r>
            <a:r>
              <a:rPr dirty="0"/>
              <a:t>of</a:t>
            </a:r>
            <a:r>
              <a:rPr dirty="0" spc="-30"/>
              <a:t> </a:t>
            </a:r>
            <a:r>
              <a:rPr dirty="0"/>
              <a:t>your</a:t>
            </a:r>
            <a:r>
              <a:rPr dirty="0" spc="-40"/>
              <a:t> </a:t>
            </a:r>
            <a:r>
              <a:rPr dirty="0" spc="-10"/>
              <a:t>operations. </a:t>
            </a:r>
            <a:r>
              <a:rPr dirty="0"/>
              <a:t>Click</a:t>
            </a:r>
            <a:r>
              <a:rPr dirty="0" spc="-25"/>
              <a:t> </a:t>
            </a:r>
            <a:r>
              <a:rPr dirty="0"/>
              <a:t>on</a:t>
            </a:r>
            <a:r>
              <a:rPr dirty="0" spc="-40"/>
              <a:t> </a:t>
            </a:r>
            <a:r>
              <a:rPr dirty="0"/>
              <a:t>the</a:t>
            </a:r>
            <a:r>
              <a:rPr dirty="0" spc="-25"/>
              <a:t> </a:t>
            </a:r>
            <a:r>
              <a:rPr dirty="0" spc="-10"/>
              <a:t>“Operation</a:t>
            </a:r>
            <a:r>
              <a:rPr dirty="0" spc="-35"/>
              <a:t> </a:t>
            </a:r>
            <a:r>
              <a:rPr dirty="0"/>
              <a:t>ID”</a:t>
            </a:r>
            <a:r>
              <a:rPr dirty="0" spc="-30"/>
              <a:t> </a:t>
            </a:r>
            <a:r>
              <a:rPr dirty="0"/>
              <a:t>to</a:t>
            </a:r>
            <a:r>
              <a:rPr dirty="0" spc="-35"/>
              <a:t> </a:t>
            </a:r>
            <a:r>
              <a:rPr dirty="0"/>
              <a:t>open</a:t>
            </a:r>
            <a:r>
              <a:rPr dirty="0" spc="-45"/>
              <a:t> </a:t>
            </a:r>
            <a:r>
              <a:rPr dirty="0"/>
              <a:t>the</a:t>
            </a:r>
            <a:r>
              <a:rPr dirty="0" spc="-25"/>
              <a:t> </a:t>
            </a:r>
            <a:r>
              <a:rPr dirty="0" spc="-20"/>
              <a:t>operation’s</a:t>
            </a:r>
            <a:r>
              <a:rPr dirty="0" spc="-40"/>
              <a:t> </a:t>
            </a:r>
            <a:r>
              <a:rPr dirty="0"/>
              <a:t>detail</a:t>
            </a:r>
            <a:r>
              <a:rPr dirty="0" spc="-20"/>
              <a:t> </a:t>
            </a:r>
            <a:r>
              <a:rPr dirty="0" spc="-10"/>
              <a:t>page.</a:t>
            </a:r>
          </a:p>
          <a:p>
            <a:pPr marL="12700">
              <a:lnSpc>
                <a:spcPts val="2280"/>
              </a:lnSpc>
              <a:spcBef>
                <a:spcPts val="1160"/>
              </a:spcBef>
            </a:pPr>
            <a:r>
              <a:rPr dirty="0"/>
              <a:t>If</a:t>
            </a:r>
            <a:r>
              <a:rPr dirty="0" spc="-55"/>
              <a:t> </a:t>
            </a:r>
            <a:r>
              <a:rPr dirty="0"/>
              <a:t>the</a:t>
            </a:r>
            <a:r>
              <a:rPr dirty="0" spc="-40"/>
              <a:t> </a:t>
            </a:r>
            <a:r>
              <a:rPr dirty="0"/>
              <a:t>General</a:t>
            </a:r>
            <a:r>
              <a:rPr dirty="0" spc="-50"/>
              <a:t> </a:t>
            </a:r>
            <a:r>
              <a:rPr dirty="0"/>
              <a:t>Contact</a:t>
            </a:r>
            <a:r>
              <a:rPr dirty="0" spc="-50"/>
              <a:t> </a:t>
            </a:r>
            <a:r>
              <a:rPr dirty="0" spc="-10"/>
              <a:t>information</a:t>
            </a:r>
            <a:r>
              <a:rPr dirty="0" spc="-45"/>
              <a:t> </a:t>
            </a:r>
            <a:r>
              <a:rPr dirty="0"/>
              <a:t>on</a:t>
            </a:r>
            <a:r>
              <a:rPr dirty="0" spc="-50"/>
              <a:t> </a:t>
            </a:r>
            <a:r>
              <a:rPr dirty="0"/>
              <a:t>the</a:t>
            </a:r>
            <a:r>
              <a:rPr dirty="0" spc="-55"/>
              <a:t> </a:t>
            </a:r>
            <a:r>
              <a:rPr dirty="0"/>
              <a:t>far</a:t>
            </a:r>
            <a:r>
              <a:rPr dirty="0" spc="-40"/>
              <a:t> </a:t>
            </a:r>
            <a:r>
              <a:rPr dirty="0"/>
              <a:t>right</a:t>
            </a:r>
            <a:r>
              <a:rPr dirty="0" spc="-45"/>
              <a:t> </a:t>
            </a:r>
            <a:r>
              <a:rPr dirty="0"/>
              <a:t>(under</a:t>
            </a:r>
            <a:r>
              <a:rPr dirty="0" spc="-70"/>
              <a:t> </a:t>
            </a:r>
            <a:r>
              <a:rPr dirty="0" spc="-10"/>
              <a:t>Operation</a:t>
            </a:r>
            <a:r>
              <a:rPr dirty="0" spc="-45"/>
              <a:t> </a:t>
            </a:r>
            <a:r>
              <a:rPr dirty="0"/>
              <a:t>Contact</a:t>
            </a:r>
            <a:r>
              <a:rPr dirty="0" spc="-50"/>
              <a:t> </a:t>
            </a:r>
            <a:r>
              <a:rPr dirty="0" spc="-10"/>
              <a:t>Preview)</a:t>
            </a:r>
            <a:r>
              <a:rPr dirty="0" spc="-30"/>
              <a:t> </a:t>
            </a:r>
            <a:r>
              <a:rPr dirty="0"/>
              <a:t>is</a:t>
            </a:r>
            <a:r>
              <a:rPr dirty="0" spc="-40"/>
              <a:t> </a:t>
            </a:r>
            <a:r>
              <a:rPr dirty="0" spc="-25"/>
              <a:t>not</a:t>
            </a:r>
          </a:p>
          <a:p>
            <a:pPr marL="12700">
              <a:lnSpc>
                <a:spcPts val="2280"/>
              </a:lnSpc>
            </a:pPr>
            <a:r>
              <a:rPr dirty="0"/>
              <a:t>correct,</a:t>
            </a:r>
            <a:r>
              <a:rPr dirty="0" spc="-50"/>
              <a:t> </a:t>
            </a:r>
            <a:r>
              <a:rPr dirty="0"/>
              <a:t>click</a:t>
            </a:r>
            <a:r>
              <a:rPr dirty="0" spc="-40"/>
              <a:t> </a:t>
            </a:r>
            <a:r>
              <a:rPr dirty="0"/>
              <a:t>on</a:t>
            </a:r>
            <a:r>
              <a:rPr dirty="0" spc="-45"/>
              <a:t> </a:t>
            </a:r>
            <a:r>
              <a:rPr dirty="0"/>
              <a:t>“Edit</a:t>
            </a:r>
            <a:r>
              <a:rPr dirty="0" spc="-70"/>
              <a:t> </a:t>
            </a:r>
            <a:r>
              <a:rPr dirty="0" spc="-10"/>
              <a:t>Operation”.</a:t>
            </a:r>
          </a:p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dirty="0"/>
              <a:t>Enter</a:t>
            </a:r>
            <a:r>
              <a:rPr dirty="0" spc="-40"/>
              <a:t> </a:t>
            </a:r>
            <a:r>
              <a:rPr dirty="0"/>
              <a:t>the</a:t>
            </a:r>
            <a:r>
              <a:rPr dirty="0" spc="-50"/>
              <a:t> </a:t>
            </a:r>
            <a:r>
              <a:rPr dirty="0"/>
              <a:t>correct</a:t>
            </a:r>
            <a:r>
              <a:rPr dirty="0" spc="-40"/>
              <a:t> </a:t>
            </a:r>
            <a:r>
              <a:rPr dirty="0"/>
              <a:t>contact</a:t>
            </a:r>
            <a:r>
              <a:rPr dirty="0" spc="-40"/>
              <a:t> </a:t>
            </a:r>
            <a:r>
              <a:rPr dirty="0" spc="-10"/>
              <a:t>information</a:t>
            </a:r>
            <a:r>
              <a:rPr dirty="0" spc="-50"/>
              <a:t> </a:t>
            </a:r>
            <a:r>
              <a:rPr dirty="0"/>
              <a:t>in</a:t>
            </a:r>
            <a:r>
              <a:rPr dirty="0" spc="-35"/>
              <a:t> </a:t>
            </a:r>
            <a:r>
              <a:rPr dirty="0"/>
              <a:t>all</a:t>
            </a:r>
            <a:r>
              <a:rPr dirty="0" spc="-35"/>
              <a:t> </a:t>
            </a:r>
            <a:r>
              <a:rPr dirty="0"/>
              <a:t>3</a:t>
            </a:r>
            <a:r>
              <a:rPr dirty="0" spc="-40"/>
              <a:t> </a:t>
            </a:r>
            <a:r>
              <a:rPr dirty="0"/>
              <a:t>fields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5"/>
              <a:t> </a:t>
            </a:r>
            <a:r>
              <a:rPr dirty="0"/>
              <a:t>click</a:t>
            </a:r>
            <a:r>
              <a:rPr dirty="0" spc="-30"/>
              <a:t> </a:t>
            </a:r>
            <a:r>
              <a:rPr dirty="0" spc="-10"/>
              <a:t>“Save”.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3516" y="2129027"/>
            <a:ext cx="7706862" cy="2599944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91027" y="242315"/>
            <a:ext cx="6409944" cy="637336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557276" y="5377383"/>
            <a:ext cx="215582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libri"/>
                <a:cs typeface="Calibri"/>
              </a:rPr>
              <a:t>Scroll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all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way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down </a:t>
            </a:r>
            <a:r>
              <a:rPr dirty="0" sz="1800">
                <a:latin typeface="Calibri"/>
                <a:cs typeface="Calibri"/>
              </a:rPr>
              <a:t>to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find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Edit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button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381490" y="2347721"/>
            <a:ext cx="96837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Often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shows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as tbd</a:t>
            </a:r>
            <a:endParaRPr sz="1200">
              <a:latin typeface="Calibri"/>
              <a:cs typeface="Calibri"/>
            </a:endParaRPr>
          </a:p>
          <a:p>
            <a:pPr marL="12700" marR="734060">
              <a:lnSpc>
                <a:spcPct val="100000"/>
              </a:lnSpc>
            </a:pPr>
            <a:r>
              <a:rPr dirty="0" sz="1200" spc="-25">
                <a:latin typeface="Calibri"/>
                <a:cs typeface="Calibri"/>
              </a:rPr>
              <a:t>tbd </a:t>
            </a:r>
            <a:r>
              <a:rPr dirty="0" sz="1200" spc="-25">
                <a:solidFill>
                  <a:srgbClr val="00AFEF"/>
                </a:solidFill>
                <a:latin typeface="Calibri"/>
                <a:cs typeface="Calibri"/>
              </a:rPr>
              <a:t>tbd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665734"/>
            <a:ext cx="215582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b="0">
                <a:solidFill>
                  <a:srgbClr val="000000"/>
                </a:solidFill>
                <a:latin typeface="Calibri"/>
                <a:cs typeface="Calibri"/>
              </a:rPr>
              <a:t>Scroll</a:t>
            </a:r>
            <a:r>
              <a:rPr dirty="0" sz="1800" spc="-40" b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0">
                <a:solidFill>
                  <a:srgbClr val="000000"/>
                </a:solidFill>
                <a:latin typeface="Calibri"/>
                <a:cs typeface="Calibri"/>
              </a:rPr>
              <a:t>all</a:t>
            </a:r>
            <a:r>
              <a:rPr dirty="0" sz="1800" spc="-40" b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1800" spc="-30" b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0">
                <a:solidFill>
                  <a:srgbClr val="000000"/>
                </a:solidFill>
                <a:latin typeface="Calibri"/>
                <a:cs typeface="Calibri"/>
              </a:rPr>
              <a:t>way</a:t>
            </a:r>
            <a:r>
              <a:rPr dirty="0" sz="1800" spc="-30" b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spc="-20" b="0">
                <a:solidFill>
                  <a:srgbClr val="000000"/>
                </a:solidFill>
                <a:latin typeface="Calibri"/>
                <a:cs typeface="Calibri"/>
              </a:rPr>
              <a:t>down </a:t>
            </a:r>
            <a:r>
              <a:rPr dirty="0" sz="1800" b="0">
                <a:solidFill>
                  <a:srgbClr val="000000"/>
                </a:solidFill>
                <a:latin typeface="Calibri"/>
                <a:cs typeface="Calibri"/>
              </a:rPr>
              <a:t>to</a:t>
            </a:r>
            <a:r>
              <a:rPr dirty="0" sz="1800" spc="-45" b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0">
                <a:solidFill>
                  <a:srgbClr val="000000"/>
                </a:solidFill>
                <a:latin typeface="Calibri"/>
                <a:cs typeface="Calibri"/>
              </a:rPr>
              <a:t>find</a:t>
            </a:r>
            <a:r>
              <a:rPr dirty="0" sz="1800" spc="-30" b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0">
                <a:solidFill>
                  <a:srgbClr val="000000"/>
                </a:solidFill>
                <a:latin typeface="Calibri"/>
                <a:cs typeface="Calibri"/>
              </a:rPr>
              <a:t>these</a:t>
            </a:r>
            <a:r>
              <a:rPr dirty="0" sz="1800" spc="-40" b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spc="-20" b="0">
                <a:solidFill>
                  <a:srgbClr val="000000"/>
                </a:solidFill>
                <a:latin typeface="Calibri"/>
                <a:cs typeface="Calibri"/>
              </a:rPr>
              <a:t>boxes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9973" y="1647090"/>
            <a:ext cx="5145353" cy="3525703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Add</a:t>
            </a:r>
            <a:r>
              <a:rPr dirty="0" spc="-235"/>
              <a:t> </a:t>
            </a:r>
            <a:r>
              <a:rPr dirty="0" spc="-20"/>
              <a:t>SMMS</a:t>
            </a:r>
            <a:r>
              <a:rPr dirty="0" spc="-245"/>
              <a:t> </a:t>
            </a:r>
            <a:r>
              <a:rPr dirty="0" spc="-55"/>
              <a:t>Users</a:t>
            </a:r>
            <a:r>
              <a:rPr dirty="0" spc="-215"/>
              <a:t> </a:t>
            </a:r>
            <a:r>
              <a:rPr dirty="0" spc="-40"/>
              <a:t>for</a:t>
            </a:r>
            <a:r>
              <a:rPr dirty="0" spc="-235"/>
              <a:t> </a:t>
            </a:r>
            <a:r>
              <a:rPr dirty="0"/>
              <a:t>the</a:t>
            </a:r>
            <a:r>
              <a:rPr dirty="0" spc="-225"/>
              <a:t> </a:t>
            </a:r>
            <a:r>
              <a:rPr dirty="0" spc="-30"/>
              <a:t>Operation</a:t>
            </a:r>
          </a:p>
        </p:txBody>
      </p:sp>
      <p:sp>
        <p:nvSpPr>
          <p:cNvPr id="4" name="object 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176324" y="1690903"/>
            <a:ext cx="9349105" cy="3899535"/>
          </a:xfrm>
          <a:prstGeom prst="rect">
            <a:avLst/>
          </a:prstGeom>
        </p:spPr>
        <p:txBody>
          <a:bodyPr wrap="square" lIns="0" tIns="133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Open</a:t>
            </a:r>
            <a:r>
              <a:rPr dirty="0" sz="19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SMMS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or</a:t>
            </a:r>
            <a:r>
              <a:rPr dirty="0" sz="1900" spc="-7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return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Dashboard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page.</a:t>
            </a:r>
            <a:endParaRPr sz="1900">
              <a:latin typeface="Calibri"/>
              <a:cs typeface="Calibri"/>
            </a:endParaRPr>
          </a:p>
          <a:p>
            <a:pPr marL="12700" marR="581660">
              <a:lnSpc>
                <a:spcPct val="141100"/>
              </a:lnSpc>
              <a:spcBef>
                <a:spcPts val="10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Menu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at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top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page,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click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“Operations”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see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list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your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operations.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Click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“Operation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ID”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open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operation’s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detail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page.</a:t>
            </a:r>
            <a:endParaRPr sz="1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Click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“User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Management”</a:t>
            </a:r>
            <a:r>
              <a:rPr dirty="0" sz="19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tab.</a:t>
            </a:r>
            <a:endParaRPr sz="19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  <a:spcBef>
                <a:spcPts val="950"/>
              </a:spcBef>
            </a:pPr>
            <a:r>
              <a:rPr dirty="0" sz="1900" spc="-9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add</a:t>
            </a:r>
            <a:r>
              <a:rPr dirty="0" sz="1900" spc="-8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user,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enter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their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Church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Account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Username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choose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role.</a:t>
            </a:r>
            <a:endParaRPr sz="1900">
              <a:latin typeface="Calibri"/>
              <a:cs typeface="Calibri"/>
            </a:endParaRPr>
          </a:p>
          <a:p>
            <a:pPr marL="304800" indent="-182880">
              <a:lnSpc>
                <a:spcPts val="2039"/>
              </a:lnSpc>
              <a:buClr>
                <a:srgbClr val="E38312"/>
              </a:buClr>
              <a:buChar char="◦"/>
              <a:tabLst>
                <a:tab pos="304800" algn="l"/>
              </a:tabLst>
            </a:pP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Support</a:t>
            </a:r>
            <a:r>
              <a:rPr dirty="0" sz="17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role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view</a:t>
            </a:r>
            <a:r>
              <a:rPr dirty="0" sz="1700" spc="-20">
                <a:solidFill>
                  <a:srgbClr val="404040"/>
                </a:solidFill>
                <a:latin typeface="Calibri"/>
                <a:cs typeface="Calibri"/>
              </a:rPr>
              <a:t> only.</a:t>
            </a:r>
            <a:endParaRPr sz="1700">
              <a:latin typeface="Calibri"/>
              <a:cs typeface="Calibri"/>
            </a:endParaRPr>
          </a:p>
          <a:p>
            <a:pPr marL="304800" marR="5080" indent="-182880">
              <a:lnSpc>
                <a:spcPts val="1630"/>
              </a:lnSpc>
              <a:spcBef>
                <a:spcPts val="590"/>
              </a:spcBef>
              <a:buClr>
                <a:srgbClr val="E38312"/>
              </a:buClr>
              <a:buChar char="◦"/>
              <a:tabLst>
                <a:tab pos="304800" algn="l"/>
              </a:tabLst>
            </a:pP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Operation</a:t>
            </a:r>
            <a:r>
              <a:rPr dirty="0" sz="17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Delegated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Approver</a:t>
            </a:r>
            <a:r>
              <a:rPr dirty="0" sz="17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role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allows</a:t>
            </a:r>
            <a:r>
              <a:rPr dirty="0" sz="17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person</a:t>
            </a:r>
            <a:r>
              <a:rPr dirty="0" sz="17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1700" spc="-1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view</a:t>
            </a:r>
            <a:r>
              <a:rPr dirty="0" sz="17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approve</a:t>
            </a:r>
            <a:r>
              <a:rPr dirty="0" sz="17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tasks</a:t>
            </a:r>
            <a:r>
              <a:rPr dirty="0" sz="17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behalf</a:t>
            </a:r>
            <a:r>
              <a:rPr dirty="0" sz="17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700" spc="-2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404040"/>
                </a:solidFill>
                <a:latin typeface="Calibri"/>
                <a:cs typeface="Calibri"/>
              </a:rPr>
              <a:t>Operation Manager.</a:t>
            </a:r>
            <a:endParaRPr sz="1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Click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“Add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User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Responsibility”</a:t>
            </a:r>
            <a:endParaRPr sz="1900">
              <a:latin typeface="Calibri"/>
              <a:cs typeface="Calibri"/>
            </a:endParaRPr>
          </a:p>
          <a:p>
            <a:pPr marL="12700" marR="216535">
              <a:lnSpc>
                <a:spcPct val="80000"/>
              </a:lnSpc>
              <a:spcBef>
                <a:spcPts val="1405"/>
              </a:spcBef>
            </a:pPr>
            <a:r>
              <a:rPr dirty="0" sz="1900" spc="-9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remove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5">
                <a:solidFill>
                  <a:srgbClr val="404040"/>
                </a:solidFill>
                <a:latin typeface="Calibri"/>
                <a:cs typeface="Calibri"/>
              </a:rPr>
              <a:t>user,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click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on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trash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can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icon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900" spc="-3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right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their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name</a:t>
            </a:r>
            <a:r>
              <a:rPr dirty="0" sz="1900" spc="-4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and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click</a:t>
            </a:r>
            <a:r>
              <a:rPr dirty="0" sz="1900" spc="-4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20">
                <a:solidFill>
                  <a:srgbClr val="404040"/>
                </a:solidFill>
                <a:latin typeface="Calibri"/>
                <a:cs typeface="Calibri"/>
              </a:rPr>
              <a:t>“Yes,</a:t>
            </a:r>
            <a:r>
              <a:rPr dirty="0" sz="1900" spc="-5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Remove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Responsibility”</a:t>
            </a:r>
            <a:r>
              <a:rPr dirty="0" sz="1900" spc="-3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dirty="0" sz="1900" spc="-6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confirm</a:t>
            </a:r>
            <a:r>
              <a:rPr dirty="0" sz="1900" spc="-6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dirty="0" sz="1900" spc="-55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404040"/>
                </a:solidFill>
                <a:latin typeface="Calibri"/>
                <a:cs typeface="Calibri"/>
              </a:rPr>
              <a:t>action.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3516" y="2129027"/>
            <a:ext cx="7706862" cy="2599944"/>
          </a:xfrm>
          <a:prstGeom prst="rect">
            <a:avLst/>
          </a:prstGeom>
        </p:spPr>
      </p:pic>
      <p:sp>
        <p:nvSpPr>
          <p:cNvPr id="3" name="object 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955"/>
              </a:lnSpc>
            </a:pPr>
            <a:r>
              <a:rPr dirty="0" spc="-10"/>
              <a:t>"DELEGATION</a:t>
            </a:r>
            <a:r>
              <a:rPr dirty="0" spc="25"/>
              <a:t> </a:t>
            </a:r>
            <a:r>
              <a:rPr dirty="0"/>
              <a:t>AT</a:t>
            </a:r>
            <a:r>
              <a:rPr dirty="0" spc="55"/>
              <a:t> </a:t>
            </a:r>
            <a:r>
              <a:rPr dirty="0" spc="-10"/>
              <a:t>OPERATIONS"</a:t>
            </a:r>
            <a:r>
              <a:rPr dirty="0" spc="45"/>
              <a:t> </a:t>
            </a:r>
            <a:r>
              <a:rPr dirty="0"/>
              <a:t>P-</a:t>
            </a:r>
            <a:r>
              <a:rPr dirty="0" spc="-10"/>
              <a:t>0000-</a:t>
            </a:r>
            <a:r>
              <a:rPr dirty="0" spc="-25"/>
              <a:t>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Dilworth Dee Lyman</dc:creator>
  <dc:title>Delegation at Operations</dc:title>
  <dcterms:created xsi:type="dcterms:W3CDTF">2024-05-10T21:48:26Z</dcterms:created>
  <dcterms:modified xsi:type="dcterms:W3CDTF">2024-05-10T21:48:26Z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2023-03-11T00:00:00Z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2024-05-10T00:00:00Z</vt:filetime>
  </property>
  <property fmtid="{D5CDD505-2E9C-101B-9397-08002B2CF9AE}" pid="5" name="MSIP_Label_03ef5274-90b8-4b3f-8a76-b4c36a43e904_Enabled">
    <vt:lpwstr>True</vt:lpwstr>
  </property>
  <property fmtid="{D5CDD505-2E9C-101B-9397-08002B2CF9AE}" pid="6" name="MSIP_Label_03ef5274-90b8-4b3f-8a76-b4c36a43e904_Method">
    <vt:lpwstr>Standard</vt:lpwstr>
  </property>
  <property fmtid="{D5CDD505-2E9C-101B-9397-08002B2CF9AE}" pid="7" name="MSIP_Label_03ef5274-90b8-4b3f-8a76-b4c36a43e904_SiteId">
    <vt:lpwstr>61e6eeb3-5fd7-4aaa-ae3c-61e8deb09b79</vt:lpwstr>
  </property>
  <property fmtid="{D5CDD505-2E9C-101B-9397-08002B2CF9AE}" pid="8" name="Producer">
    <vt:lpwstr>Microsoft® PowerPoint® for Microsoft 365</vt:lpwstr>
  </property>
</Properties>
</file>